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xploring the Benefits of Using Artificial Intelligence for Senior Citizens" id="{13BE5F44-A2C9-4A56-BEA2-8B51BD166522}">
          <p14:sldIdLst>
            <p14:sldId id="2561"/>
            <p14:sldId id="2562"/>
          </p14:sldIdLst>
        </p14:section>
        <p14:section name="Enhancing Daily Living and Independence" id="{88BA475F-4F7F-4CE6-8054-254D0A9EDE3F}">
          <p14:sldIdLst>
            <p14:sldId id="2563"/>
            <p14:sldId id="2564"/>
            <p14:sldId id="2565"/>
            <p14:sldId id="2566"/>
          </p14:sldIdLst>
        </p14:section>
        <p14:section name="Improving Health and Wellness" id="{4826DD50-770D-4EA2-A217-00E34E88AD83}">
          <p14:sldIdLst>
            <p14:sldId id="2567"/>
            <p14:sldId id="2568"/>
            <p14:sldId id="2569"/>
            <p14:sldId id="2570"/>
          </p14:sldIdLst>
        </p14:section>
        <p14:section name="Facilitating Social Connections and Mental Stimulation" id="{8D6C3246-775B-43C2-9240-112986D641DD}">
          <p14:sldIdLst>
            <p14:sldId id="2571"/>
            <p14:sldId id="2572"/>
            <p14:sldId id="2573"/>
            <p14:sldId id="2574"/>
          </p14:sldIdLst>
        </p14:section>
        <p14:section name="Supporting Caregivers and Family Members" id="{1DCB7C32-B2B1-4BEC-8507-2445E855FFDA}">
          <p14:sldIdLst>
            <p14:sldId id="2575"/>
            <p14:sldId id="2576"/>
            <p14:sldId id="2577"/>
            <p14:sldId id="2578"/>
          </p14:sldIdLst>
        </p14:section>
        <p14:section name="Conclusion" id="{69F9170B-B090-42E3-B1D8-B446B3408401}">
          <p14:sldIdLst>
            <p14:sldId id="25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74" d="100"/>
          <a:sy n="74" d="100"/>
        </p:scale>
        <p:origin x="811" y="2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BA14DA-20B2-4A32-B947-168E737640F9}" type="doc">
      <dgm:prSet loTypeId="urn:microsoft.com/office/officeart/2024/3/layout/verticalVisualTextBlock1" loCatId="Picture" qsTypeId="urn:microsoft.com/office/officeart/2005/8/quickstyle/simple4" qsCatId="simple" csTypeId="urn:microsoft.com/office/officeart/2005/8/colors/accent0_1" csCatId="mainScheme" phldr="1"/>
      <dgm:spPr/>
      <dgm:t>
        <a:bodyPr/>
        <a:lstStyle/>
        <a:p>
          <a:endParaRPr lang="en-US"/>
        </a:p>
      </dgm:t>
    </dgm:pt>
    <dgm:pt modelId="{6657E4F1-F534-496F-AA9A-52DB6DF80113}">
      <dgm:prSet/>
      <dgm:spPr/>
      <dgm:t>
        <a:bodyPr/>
        <a:lstStyle/>
        <a:p>
          <a:pPr>
            <a:lnSpc>
              <a:spcPct val="100000"/>
            </a:lnSpc>
            <a:defRPr b="1"/>
          </a:pPr>
          <a:r>
            <a:rPr lang="en-US"/>
            <a:t>AI-Based Interactive Games</a:t>
          </a:r>
        </a:p>
      </dgm:t>
    </dgm:pt>
    <dgm:pt modelId="{203B8721-B96B-4310-B59C-293F9EF125F4}" type="parTrans" cxnId="{29572078-8C34-477B-A99D-749A41B5B96D}">
      <dgm:prSet/>
      <dgm:spPr/>
      <dgm:t>
        <a:bodyPr/>
        <a:lstStyle/>
        <a:p>
          <a:endParaRPr lang="en-US"/>
        </a:p>
      </dgm:t>
    </dgm:pt>
    <dgm:pt modelId="{F5A286BB-2052-4EB6-BBC7-7E8DAABDCF10}" type="sibTrans" cxnId="{29572078-8C34-477B-A99D-749A41B5B96D}">
      <dgm:prSet/>
      <dgm:spPr/>
      <dgm:t>
        <a:bodyPr/>
        <a:lstStyle/>
        <a:p>
          <a:pPr>
            <a:lnSpc>
              <a:spcPct val="100000"/>
            </a:lnSpc>
            <a:defRPr b="1"/>
          </a:pPr>
          <a:endParaRPr lang="en-US"/>
        </a:p>
      </dgm:t>
    </dgm:pt>
    <dgm:pt modelId="{0018909A-2E46-45ED-9DC1-4EC038948B8F}">
      <dgm:prSet/>
      <dgm:spPr/>
      <dgm:t>
        <a:bodyPr/>
        <a:lstStyle/>
        <a:p>
          <a:pPr>
            <a:lnSpc>
              <a:spcPct val="100000"/>
            </a:lnSpc>
          </a:pPr>
          <a:r>
            <a:rPr lang="en-US"/>
            <a:t>AI-driven games engage seniors with interactive activities that stimulate the brain and enhance mental agility.</a:t>
          </a:r>
        </a:p>
      </dgm:t>
    </dgm:pt>
    <dgm:pt modelId="{1169A9D6-3EA1-49C5-AA34-439A4BB0171E}" type="parTrans" cxnId="{35688CDC-D8DB-4DBF-BCEF-FC366814DBC7}">
      <dgm:prSet/>
      <dgm:spPr/>
      <dgm:t>
        <a:bodyPr/>
        <a:lstStyle/>
        <a:p>
          <a:endParaRPr lang="en-US"/>
        </a:p>
      </dgm:t>
    </dgm:pt>
    <dgm:pt modelId="{D01DBC93-8FC9-4DD3-8E4B-BB911CBD3E3C}" type="sibTrans" cxnId="{35688CDC-D8DB-4DBF-BCEF-FC366814DBC7}">
      <dgm:prSet/>
      <dgm:spPr/>
      <dgm:t>
        <a:bodyPr/>
        <a:lstStyle/>
        <a:p>
          <a:endParaRPr lang="en-US"/>
        </a:p>
      </dgm:t>
    </dgm:pt>
    <dgm:pt modelId="{BA922C66-496D-4F84-A640-052F306652FB}">
      <dgm:prSet/>
      <dgm:spPr/>
      <dgm:t>
        <a:bodyPr/>
        <a:lstStyle/>
        <a:p>
          <a:pPr>
            <a:lnSpc>
              <a:spcPct val="100000"/>
            </a:lnSpc>
            <a:defRPr b="1"/>
          </a:pPr>
          <a:r>
            <a:rPr lang="en-US"/>
            <a:t>Memory Retention Benefits</a:t>
          </a:r>
        </a:p>
      </dgm:t>
    </dgm:pt>
    <dgm:pt modelId="{88CA5567-DC84-4C61-9370-58921C57FC37}" type="parTrans" cxnId="{B2DD8AB7-2EA6-4D91-B0E8-185FEF42AD9B}">
      <dgm:prSet/>
      <dgm:spPr/>
      <dgm:t>
        <a:bodyPr/>
        <a:lstStyle/>
        <a:p>
          <a:endParaRPr lang="en-US"/>
        </a:p>
      </dgm:t>
    </dgm:pt>
    <dgm:pt modelId="{90C73A66-F09D-47AD-8602-E96AEA0548FB}" type="sibTrans" cxnId="{B2DD8AB7-2EA6-4D91-B0E8-185FEF42AD9B}">
      <dgm:prSet/>
      <dgm:spPr/>
      <dgm:t>
        <a:bodyPr/>
        <a:lstStyle/>
        <a:p>
          <a:pPr>
            <a:lnSpc>
              <a:spcPct val="100000"/>
            </a:lnSpc>
            <a:defRPr b="1"/>
          </a:pPr>
          <a:endParaRPr lang="en-US"/>
        </a:p>
      </dgm:t>
    </dgm:pt>
    <dgm:pt modelId="{839A5902-379A-48C7-B84C-3D5B3967263E}">
      <dgm:prSet/>
      <dgm:spPr/>
      <dgm:t>
        <a:bodyPr/>
        <a:lstStyle/>
        <a:p>
          <a:pPr>
            <a:lnSpc>
              <a:spcPct val="100000"/>
            </a:lnSpc>
          </a:pPr>
          <a:r>
            <a:rPr lang="en-US"/>
            <a:t>Brain-training programs improve seniors’ memory retention through repeated mental exercises and challenges.</a:t>
          </a:r>
        </a:p>
      </dgm:t>
    </dgm:pt>
    <dgm:pt modelId="{49F1FD5D-1DB0-4177-8C7D-6C764C1A63C2}" type="parTrans" cxnId="{4E2BFCBD-1F95-4F50-85F7-C880DDFC6CC9}">
      <dgm:prSet/>
      <dgm:spPr/>
      <dgm:t>
        <a:bodyPr/>
        <a:lstStyle/>
        <a:p>
          <a:endParaRPr lang="en-US"/>
        </a:p>
      </dgm:t>
    </dgm:pt>
    <dgm:pt modelId="{86BFB392-94D7-4B78-8BFA-3FF70901EF95}" type="sibTrans" cxnId="{4E2BFCBD-1F95-4F50-85F7-C880DDFC6CC9}">
      <dgm:prSet/>
      <dgm:spPr/>
      <dgm:t>
        <a:bodyPr/>
        <a:lstStyle/>
        <a:p>
          <a:endParaRPr lang="en-US"/>
        </a:p>
      </dgm:t>
    </dgm:pt>
    <dgm:pt modelId="{627CCF40-5451-4849-96EF-D2DD77DFCBE6}">
      <dgm:prSet/>
      <dgm:spPr/>
      <dgm:t>
        <a:bodyPr/>
        <a:lstStyle/>
        <a:p>
          <a:pPr>
            <a:lnSpc>
              <a:spcPct val="100000"/>
            </a:lnSpc>
            <a:defRPr b="1"/>
          </a:pPr>
          <a:r>
            <a:rPr lang="en-US"/>
            <a:t>Cognitive Health Improvement</a:t>
          </a:r>
        </a:p>
      </dgm:t>
    </dgm:pt>
    <dgm:pt modelId="{476DE6C2-815C-42E6-896F-0138F8ED1D2D}" type="parTrans" cxnId="{31955DFD-1EDE-4921-9B70-094090C8C510}">
      <dgm:prSet/>
      <dgm:spPr/>
      <dgm:t>
        <a:bodyPr/>
        <a:lstStyle/>
        <a:p>
          <a:endParaRPr lang="en-US"/>
        </a:p>
      </dgm:t>
    </dgm:pt>
    <dgm:pt modelId="{A50DE188-C754-495B-9A69-F52D3ACD29C7}" type="sibTrans" cxnId="{31955DFD-1EDE-4921-9B70-094090C8C510}">
      <dgm:prSet/>
      <dgm:spPr/>
      <dgm:t>
        <a:bodyPr/>
        <a:lstStyle/>
        <a:p>
          <a:endParaRPr lang="en-US"/>
        </a:p>
      </dgm:t>
    </dgm:pt>
    <dgm:pt modelId="{D7666B93-2228-4784-8506-C1AF8A3EF9EB}">
      <dgm:prSet/>
      <dgm:spPr/>
      <dgm:t>
        <a:bodyPr/>
        <a:lstStyle/>
        <a:p>
          <a:pPr>
            <a:lnSpc>
              <a:spcPct val="100000"/>
            </a:lnSpc>
          </a:pPr>
          <a:r>
            <a:rPr lang="en-US"/>
            <a:t>Regular use of AI cognitive training supports overall cognitive health and delays mental decline in seniors.</a:t>
          </a:r>
        </a:p>
      </dgm:t>
    </dgm:pt>
    <dgm:pt modelId="{BAFB32D0-0554-4AA9-B942-AFCEFD70137E}" type="parTrans" cxnId="{BB37FFD5-63E5-4564-AACA-0EDDDF15A82D}">
      <dgm:prSet/>
      <dgm:spPr/>
      <dgm:t>
        <a:bodyPr/>
        <a:lstStyle/>
        <a:p>
          <a:endParaRPr lang="en-US"/>
        </a:p>
      </dgm:t>
    </dgm:pt>
    <dgm:pt modelId="{9AD10045-6E0A-4246-845B-C24CEF4BAB3E}" type="sibTrans" cxnId="{BB37FFD5-63E5-4564-AACA-0EDDDF15A82D}">
      <dgm:prSet/>
      <dgm:spPr/>
      <dgm:t>
        <a:bodyPr/>
        <a:lstStyle/>
        <a:p>
          <a:endParaRPr lang="en-US"/>
        </a:p>
      </dgm:t>
    </dgm:pt>
    <dgm:pt modelId="{A3F0D6C3-7F86-42D3-883B-386B4EB23DC3}" type="pres">
      <dgm:prSet presAssocID="{3BBA14DA-20B2-4A32-B947-168E737640F9}" presName="Root" presStyleCnt="0">
        <dgm:presLayoutVars>
          <dgm:dir/>
          <dgm:resizeHandles val="exact"/>
        </dgm:presLayoutVars>
      </dgm:prSet>
      <dgm:spPr/>
    </dgm:pt>
    <dgm:pt modelId="{F7BE1EF6-A757-4887-86C1-937DB6708252}" type="pres">
      <dgm:prSet presAssocID="{6657E4F1-F534-496F-AA9A-52DB6DF80113}" presName="Composite" presStyleCnt="0"/>
      <dgm:spPr/>
    </dgm:pt>
    <dgm:pt modelId="{7A1AF895-F1AF-4803-9416-A0FCA5B78A6E}" type="pres">
      <dgm:prSet presAssocID="{6657E4F1-F534-496F-AA9A-52DB6DF80113}" presName="Pictur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l="12251" r="20998" b="-3"/>
          <a:stretch/>
        </a:blipFill>
      </dgm:spPr>
      <dgm:extLst>
        <a:ext uri="{E40237B7-FDA0-4F09-8148-C483321AD2D9}">
          <dgm14:cNvPr xmlns:dgm14="http://schemas.microsoft.com/office/drawing/2010/diagram" id="0" name="" descr="Elderly man using digital tablet."/>
        </a:ext>
      </dgm:extLst>
    </dgm:pt>
    <dgm:pt modelId="{6D1A176E-3168-4BDB-8176-D22C6817CE7A}" type="pres">
      <dgm:prSet presAssocID="{6657E4F1-F534-496F-AA9A-52DB6DF80113}" presName="Subtitle" presStyleLbl="revTx" presStyleIdx="0" presStyleCnt="6">
        <dgm:presLayoutVars>
          <dgm:chMax val="0"/>
          <dgm:bulletEnabled/>
        </dgm:presLayoutVars>
      </dgm:prSet>
      <dgm:spPr/>
    </dgm:pt>
    <dgm:pt modelId="{2433E01B-FD0B-4BB0-A276-B4D5D12B842C}" type="pres">
      <dgm:prSet presAssocID="{6657E4F1-F534-496F-AA9A-52DB6DF80113}" presName="Description" presStyleLbl="revTx" presStyleIdx="1" presStyleCnt="6">
        <dgm:presLayoutVars>
          <dgm:bulletEnabled/>
        </dgm:presLayoutVars>
      </dgm:prSet>
      <dgm:spPr/>
    </dgm:pt>
    <dgm:pt modelId="{477F6F2F-5CCF-4854-A489-A8961554D455}" type="pres">
      <dgm:prSet presAssocID="{F5A286BB-2052-4EB6-BBC7-7E8DAABDCF10}" presName="sibTrans" presStyleLbl="sibTrans2D1" presStyleIdx="0" presStyleCnt="0"/>
      <dgm:spPr/>
    </dgm:pt>
    <dgm:pt modelId="{61DCEDBB-0349-46CF-BF15-C0E82C9ECEC2}" type="pres">
      <dgm:prSet presAssocID="{BA922C66-496D-4F84-A640-052F306652FB}" presName="Composite" presStyleCnt="0"/>
      <dgm:spPr/>
    </dgm:pt>
    <dgm:pt modelId="{9C3E4C5F-7E7F-4673-9B0D-CADA3AAE8450}" type="pres">
      <dgm:prSet presAssocID="{BA922C66-496D-4F84-A640-052F306652FB}" presName="Pictur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l="186" r="23565" b="1"/>
          <a:stretch/>
        </a:blipFill>
      </dgm:spPr>
      <dgm:extLst>
        <a:ext uri="{E40237B7-FDA0-4F09-8148-C483321AD2D9}">
          <dgm14:cNvPr xmlns:dgm14="http://schemas.microsoft.com/office/drawing/2010/diagram" id="0" name="" descr="Technology, Computer, Computer Monitor, Cloud Computing, Human Brain"/>
        </a:ext>
      </dgm:extLst>
    </dgm:pt>
    <dgm:pt modelId="{667CCE23-EF50-4223-A66A-156852A23AC0}" type="pres">
      <dgm:prSet presAssocID="{BA922C66-496D-4F84-A640-052F306652FB}" presName="Subtitle" presStyleLbl="revTx" presStyleIdx="2" presStyleCnt="6">
        <dgm:presLayoutVars>
          <dgm:chMax val="0"/>
          <dgm:bulletEnabled/>
        </dgm:presLayoutVars>
      </dgm:prSet>
      <dgm:spPr/>
    </dgm:pt>
    <dgm:pt modelId="{7D59EDD9-9BE3-43A7-8708-4B4EED5120FE}" type="pres">
      <dgm:prSet presAssocID="{BA922C66-496D-4F84-A640-052F306652FB}" presName="Description" presStyleLbl="revTx" presStyleIdx="3" presStyleCnt="6">
        <dgm:presLayoutVars>
          <dgm:bulletEnabled/>
        </dgm:presLayoutVars>
      </dgm:prSet>
      <dgm:spPr/>
    </dgm:pt>
    <dgm:pt modelId="{4A0356BC-0D50-4F2C-B600-55EB64EBBE6F}" type="pres">
      <dgm:prSet presAssocID="{90C73A66-F09D-47AD-8602-E96AEA0548FB}" presName="sibTrans" presStyleLbl="sibTrans2D1" presStyleIdx="0" presStyleCnt="0"/>
      <dgm:spPr/>
    </dgm:pt>
    <dgm:pt modelId="{915B224A-0CEF-4886-89BC-F28AC860BAA6}" type="pres">
      <dgm:prSet presAssocID="{627CCF40-5451-4849-96EF-D2DD77DFCBE6}" presName="Composite" presStyleCnt="0"/>
      <dgm:spPr/>
    </dgm:pt>
    <dgm:pt modelId="{22C150F0-9818-4899-B0B6-DB2DE3F36455}" type="pres">
      <dgm:prSet presAssocID="{627CCF40-5451-4849-96EF-D2DD77DFCBE6}" presName="Pictur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l="25886" r="17861" b="-6"/>
          <a:stretch/>
        </a:blipFill>
      </dgm:spPr>
      <dgm:extLst>
        <a:ext uri="{E40237B7-FDA0-4F09-8148-C483321AD2D9}">
          <dgm14:cNvPr xmlns:dgm14="http://schemas.microsoft.com/office/drawing/2010/diagram" id="0" name="" descr="Digital art of brain"/>
        </a:ext>
      </dgm:extLst>
    </dgm:pt>
    <dgm:pt modelId="{C300A715-0AF1-482C-81DE-8EDD8E6BD294}" type="pres">
      <dgm:prSet presAssocID="{627CCF40-5451-4849-96EF-D2DD77DFCBE6}" presName="Subtitle" presStyleLbl="revTx" presStyleIdx="4" presStyleCnt="6">
        <dgm:presLayoutVars>
          <dgm:chMax val="0"/>
          <dgm:bulletEnabled/>
        </dgm:presLayoutVars>
      </dgm:prSet>
      <dgm:spPr/>
    </dgm:pt>
    <dgm:pt modelId="{2BA7C55A-72F2-40CF-A01F-0680317E48F3}" type="pres">
      <dgm:prSet presAssocID="{627CCF40-5451-4849-96EF-D2DD77DFCBE6}" presName="Description" presStyleLbl="revTx" presStyleIdx="5" presStyleCnt="6">
        <dgm:presLayoutVars>
          <dgm:bulletEnabled/>
        </dgm:presLayoutVars>
      </dgm:prSet>
      <dgm:spPr/>
    </dgm:pt>
  </dgm:ptLst>
  <dgm:cxnLst>
    <dgm:cxn modelId="{FE69A304-B71A-49FA-B4C6-54DB3B081370}" type="presOf" srcId="{D7666B93-2228-4784-8506-C1AF8A3EF9EB}" destId="{2BA7C55A-72F2-40CF-A01F-0680317E48F3}" srcOrd="0" destOrd="0" presId="urn:microsoft.com/office/officeart/2024/3/layout/verticalVisualTextBlock1"/>
    <dgm:cxn modelId="{75EA522D-730F-4850-8634-AAC37C1EB2B9}" type="presOf" srcId="{F5A286BB-2052-4EB6-BBC7-7E8DAABDCF10}" destId="{477F6F2F-5CCF-4854-A489-A8961554D455}" srcOrd="0" destOrd="0" presId="urn:microsoft.com/office/officeart/2024/3/layout/verticalVisualTextBlock1"/>
    <dgm:cxn modelId="{2A63DA5B-2F3A-4599-886C-5E8DEABF0266}" type="presOf" srcId="{3BBA14DA-20B2-4A32-B947-168E737640F9}" destId="{A3F0D6C3-7F86-42D3-883B-386B4EB23DC3}" srcOrd="0" destOrd="0" presId="urn:microsoft.com/office/officeart/2024/3/layout/verticalVisualTextBlock1"/>
    <dgm:cxn modelId="{66DC694C-91FE-4110-8528-78C06495842C}" type="presOf" srcId="{627CCF40-5451-4849-96EF-D2DD77DFCBE6}" destId="{C300A715-0AF1-482C-81DE-8EDD8E6BD294}" srcOrd="0" destOrd="0" presId="urn:microsoft.com/office/officeart/2024/3/layout/verticalVisualTextBlock1"/>
    <dgm:cxn modelId="{D8816073-280A-4BFE-A69E-6948C5E98C19}" type="presOf" srcId="{90C73A66-F09D-47AD-8602-E96AEA0548FB}" destId="{4A0356BC-0D50-4F2C-B600-55EB64EBBE6F}" srcOrd="0" destOrd="0" presId="urn:microsoft.com/office/officeart/2024/3/layout/verticalVisualTextBlock1"/>
    <dgm:cxn modelId="{6FF02455-3512-4AE0-AB45-35E3432A705A}" type="presOf" srcId="{BA922C66-496D-4F84-A640-052F306652FB}" destId="{667CCE23-EF50-4223-A66A-156852A23AC0}" srcOrd="0" destOrd="0" presId="urn:microsoft.com/office/officeart/2024/3/layout/verticalVisualTextBlock1"/>
    <dgm:cxn modelId="{29572078-8C34-477B-A99D-749A41B5B96D}" srcId="{3BBA14DA-20B2-4A32-B947-168E737640F9}" destId="{6657E4F1-F534-496F-AA9A-52DB6DF80113}" srcOrd="0" destOrd="0" parTransId="{203B8721-B96B-4310-B59C-293F9EF125F4}" sibTransId="{F5A286BB-2052-4EB6-BBC7-7E8DAABDCF10}"/>
    <dgm:cxn modelId="{B2DD8AB7-2EA6-4D91-B0E8-185FEF42AD9B}" srcId="{3BBA14DA-20B2-4A32-B947-168E737640F9}" destId="{BA922C66-496D-4F84-A640-052F306652FB}" srcOrd="1" destOrd="0" parTransId="{88CA5567-DC84-4C61-9370-58921C57FC37}" sibTransId="{90C73A66-F09D-47AD-8602-E96AEA0548FB}"/>
    <dgm:cxn modelId="{AA90DBB9-E75F-4C81-901C-C7908BE196B2}" type="presOf" srcId="{6657E4F1-F534-496F-AA9A-52DB6DF80113}" destId="{6D1A176E-3168-4BDB-8176-D22C6817CE7A}" srcOrd="0" destOrd="0" presId="urn:microsoft.com/office/officeart/2024/3/layout/verticalVisualTextBlock1"/>
    <dgm:cxn modelId="{4E2BFCBD-1F95-4F50-85F7-C880DDFC6CC9}" srcId="{BA922C66-496D-4F84-A640-052F306652FB}" destId="{839A5902-379A-48C7-B84C-3D5B3967263E}" srcOrd="0" destOrd="0" parTransId="{49F1FD5D-1DB0-4177-8C7D-6C764C1A63C2}" sibTransId="{86BFB392-94D7-4B78-8BFA-3FF70901EF95}"/>
    <dgm:cxn modelId="{77CE67D5-FB1F-409F-B1F6-6AADBDAB967E}" type="presOf" srcId="{839A5902-379A-48C7-B84C-3D5B3967263E}" destId="{7D59EDD9-9BE3-43A7-8708-4B4EED5120FE}" srcOrd="0" destOrd="0" presId="urn:microsoft.com/office/officeart/2024/3/layout/verticalVisualTextBlock1"/>
    <dgm:cxn modelId="{BB37FFD5-63E5-4564-AACA-0EDDDF15A82D}" srcId="{627CCF40-5451-4849-96EF-D2DD77DFCBE6}" destId="{D7666B93-2228-4784-8506-C1AF8A3EF9EB}" srcOrd="0" destOrd="0" parTransId="{BAFB32D0-0554-4AA9-B942-AFCEFD70137E}" sibTransId="{9AD10045-6E0A-4246-845B-C24CEF4BAB3E}"/>
    <dgm:cxn modelId="{E78D88DA-65AB-406F-B339-B83F46183287}" type="presOf" srcId="{0018909A-2E46-45ED-9DC1-4EC038948B8F}" destId="{2433E01B-FD0B-4BB0-A276-B4D5D12B842C}" srcOrd="0" destOrd="0" presId="urn:microsoft.com/office/officeart/2024/3/layout/verticalVisualTextBlock1"/>
    <dgm:cxn modelId="{35688CDC-D8DB-4DBF-BCEF-FC366814DBC7}" srcId="{6657E4F1-F534-496F-AA9A-52DB6DF80113}" destId="{0018909A-2E46-45ED-9DC1-4EC038948B8F}" srcOrd="0" destOrd="0" parTransId="{1169A9D6-3EA1-49C5-AA34-439A4BB0171E}" sibTransId="{D01DBC93-8FC9-4DD3-8E4B-BB911CBD3E3C}"/>
    <dgm:cxn modelId="{31955DFD-1EDE-4921-9B70-094090C8C510}" srcId="{3BBA14DA-20B2-4A32-B947-168E737640F9}" destId="{627CCF40-5451-4849-96EF-D2DD77DFCBE6}" srcOrd="2" destOrd="0" parTransId="{476DE6C2-815C-42E6-896F-0138F8ED1D2D}" sibTransId="{A50DE188-C754-495B-9A69-F52D3ACD29C7}"/>
    <dgm:cxn modelId="{2030C53A-AEF6-4A40-B14E-A0202438DA4F}" type="presParOf" srcId="{A3F0D6C3-7F86-42D3-883B-386B4EB23DC3}" destId="{F7BE1EF6-A757-4887-86C1-937DB6708252}" srcOrd="0" destOrd="0" presId="urn:microsoft.com/office/officeart/2024/3/layout/verticalVisualTextBlock1"/>
    <dgm:cxn modelId="{C3830DAB-7E05-40B7-A938-2A6F7851C7AF}" type="presParOf" srcId="{F7BE1EF6-A757-4887-86C1-937DB6708252}" destId="{7A1AF895-F1AF-4803-9416-A0FCA5B78A6E}" srcOrd="0" destOrd="0" presId="urn:microsoft.com/office/officeart/2024/3/layout/verticalVisualTextBlock1"/>
    <dgm:cxn modelId="{B28B552B-F094-45FD-9DF7-410140609FA4}" type="presParOf" srcId="{F7BE1EF6-A757-4887-86C1-937DB6708252}" destId="{6D1A176E-3168-4BDB-8176-D22C6817CE7A}" srcOrd="1" destOrd="0" presId="urn:microsoft.com/office/officeart/2024/3/layout/verticalVisualTextBlock1"/>
    <dgm:cxn modelId="{4A352882-8E6D-43F9-A9AE-F0A6E8CFAEFC}" type="presParOf" srcId="{F7BE1EF6-A757-4887-86C1-937DB6708252}" destId="{2433E01B-FD0B-4BB0-A276-B4D5D12B842C}" srcOrd="2" destOrd="0" presId="urn:microsoft.com/office/officeart/2024/3/layout/verticalVisualTextBlock1"/>
    <dgm:cxn modelId="{F344B117-7088-4C7A-9F06-7BB9BD70A243}" type="presParOf" srcId="{A3F0D6C3-7F86-42D3-883B-386B4EB23DC3}" destId="{477F6F2F-5CCF-4854-A489-A8961554D455}" srcOrd="1" destOrd="0" presId="urn:microsoft.com/office/officeart/2024/3/layout/verticalVisualTextBlock1"/>
    <dgm:cxn modelId="{E5B3514F-24AF-4B62-BF06-829446E9EBF7}" type="presParOf" srcId="{A3F0D6C3-7F86-42D3-883B-386B4EB23DC3}" destId="{61DCEDBB-0349-46CF-BF15-C0E82C9ECEC2}" srcOrd="2" destOrd="0" presId="urn:microsoft.com/office/officeart/2024/3/layout/verticalVisualTextBlock1"/>
    <dgm:cxn modelId="{42003857-D473-41AF-91F9-01D97A055180}" type="presParOf" srcId="{61DCEDBB-0349-46CF-BF15-C0E82C9ECEC2}" destId="{9C3E4C5F-7E7F-4673-9B0D-CADA3AAE8450}" srcOrd="0" destOrd="0" presId="urn:microsoft.com/office/officeart/2024/3/layout/verticalVisualTextBlock1"/>
    <dgm:cxn modelId="{84173D7A-A10F-43A7-985D-6DD39AF8A22A}" type="presParOf" srcId="{61DCEDBB-0349-46CF-BF15-C0E82C9ECEC2}" destId="{667CCE23-EF50-4223-A66A-156852A23AC0}" srcOrd="1" destOrd="0" presId="urn:microsoft.com/office/officeart/2024/3/layout/verticalVisualTextBlock1"/>
    <dgm:cxn modelId="{38EC1C21-296F-4394-BDF2-12379A9AFD62}" type="presParOf" srcId="{61DCEDBB-0349-46CF-BF15-C0E82C9ECEC2}" destId="{7D59EDD9-9BE3-43A7-8708-4B4EED5120FE}" srcOrd="2" destOrd="0" presId="urn:microsoft.com/office/officeart/2024/3/layout/verticalVisualTextBlock1"/>
    <dgm:cxn modelId="{9DEB2438-15AF-4B2A-9A12-2BAAED57D452}" type="presParOf" srcId="{A3F0D6C3-7F86-42D3-883B-386B4EB23DC3}" destId="{4A0356BC-0D50-4F2C-B600-55EB64EBBE6F}" srcOrd="3" destOrd="0" presId="urn:microsoft.com/office/officeart/2024/3/layout/verticalVisualTextBlock1"/>
    <dgm:cxn modelId="{004F67EC-2BEB-45F8-A401-C822CA1BFAF4}" type="presParOf" srcId="{A3F0D6C3-7F86-42D3-883B-386B4EB23DC3}" destId="{915B224A-0CEF-4886-89BC-F28AC860BAA6}" srcOrd="4" destOrd="0" presId="urn:microsoft.com/office/officeart/2024/3/layout/verticalVisualTextBlock1"/>
    <dgm:cxn modelId="{24B72024-4379-4892-974E-BE55A81BCD50}" type="presParOf" srcId="{915B224A-0CEF-4886-89BC-F28AC860BAA6}" destId="{22C150F0-9818-4899-B0B6-DB2DE3F36455}" srcOrd="0" destOrd="0" presId="urn:microsoft.com/office/officeart/2024/3/layout/verticalVisualTextBlock1"/>
    <dgm:cxn modelId="{0E8624F5-9ECC-4A3E-8FEE-4A7382CE6B7B}" type="presParOf" srcId="{915B224A-0CEF-4886-89BC-F28AC860BAA6}" destId="{C300A715-0AF1-482C-81DE-8EDD8E6BD294}" srcOrd="1" destOrd="0" presId="urn:microsoft.com/office/officeart/2024/3/layout/verticalVisualTextBlock1"/>
    <dgm:cxn modelId="{C0D7B6C8-D1E5-46BA-901F-AF95EAF1164B}" type="presParOf" srcId="{915B224A-0CEF-4886-89BC-F28AC860BAA6}" destId="{2BA7C55A-72F2-40CF-A01F-0680317E48F3}"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7882A3-B050-4D8F-9203-39C09941A103}" type="doc">
      <dgm:prSet loTypeId="urn:microsoft.com/office/officeart/2024/3/layout/hArchList1" loCatId="List" qsTypeId="urn:microsoft.com/office/officeart/2005/8/quickstyle/simple1" qsCatId="simple" csTypeId="urn:microsoft.com/office/officeart/2005/8/colors/accent1_2" csCatId="accent1" phldr="1"/>
      <dgm:spPr/>
      <dgm:t>
        <a:bodyPr/>
        <a:lstStyle/>
        <a:p>
          <a:endParaRPr lang="en-US"/>
        </a:p>
      </dgm:t>
    </dgm:pt>
    <dgm:pt modelId="{11BA6C9A-BEC7-4070-883F-ED54367CF04E}">
      <dgm:prSet/>
      <dgm:spPr/>
      <dgm:t>
        <a:bodyPr/>
        <a:lstStyle/>
        <a:p>
          <a:pPr>
            <a:lnSpc>
              <a:spcPct val="100000"/>
            </a:lnSpc>
            <a:defRPr b="1"/>
          </a:pPr>
          <a:r>
            <a:rPr lang="en-US"/>
            <a:t>Enhancing Independence</a:t>
          </a:r>
        </a:p>
      </dgm:t>
    </dgm:pt>
    <dgm:pt modelId="{991E1D1C-4E04-4438-A770-09974CADFCFA}" type="parTrans" cxnId="{93FA393B-01E1-43F9-9680-981570B77383}">
      <dgm:prSet/>
      <dgm:spPr/>
      <dgm:t>
        <a:bodyPr/>
        <a:lstStyle/>
        <a:p>
          <a:endParaRPr lang="en-US"/>
        </a:p>
      </dgm:t>
    </dgm:pt>
    <dgm:pt modelId="{7943A7AB-8BB4-4B94-AE85-E4F95ED7DCCD}" type="sibTrans" cxnId="{93FA393B-01E1-43F9-9680-981570B77383}">
      <dgm:prSet/>
      <dgm:spPr/>
      <dgm:t>
        <a:bodyPr/>
        <a:lstStyle/>
        <a:p>
          <a:pPr>
            <a:lnSpc>
              <a:spcPct val="100000"/>
            </a:lnSpc>
            <a:defRPr b="1"/>
          </a:pPr>
          <a:endParaRPr lang="en-US"/>
        </a:p>
      </dgm:t>
    </dgm:pt>
    <dgm:pt modelId="{0277729F-6BD1-4749-AD8D-7AE8BD5A8B9D}">
      <dgm:prSet/>
      <dgm:spPr/>
      <dgm:t>
        <a:bodyPr/>
        <a:lstStyle/>
        <a:p>
          <a:pPr>
            <a:lnSpc>
              <a:spcPct val="100000"/>
            </a:lnSpc>
          </a:pPr>
          <a:r>
            <a:rPr lang="en-US"/>
            <a:t>AI technologies empower seniors to live independently by assisting with daily tasks and safety monitoring.</a:t>
          </a:r>
        </a:p>
      </dgm:t>
    </dgm:pt>
    <dgm:pt modelId="{3F27347B-77F6-4B72-B726-C89955744E51}" type="parTrans" cxnId="{FAE0F18D-D437-46FB-8048-A6714F01311D}">
      <dgm:prSet/>
      <dgm:spPr/>
      <dgm:t>
        <a:bodyPr/>
        <a:lstStyle/>
        <a:p>
          <a:endParaRPr lang="en-US"/>
        </a:p>
      </dgm:t>
    </dgm:pt>
    <dgm:pt modelId="{053CA20E-4145-424C-B1CA-023648FDFB29}" type="sibTrans" cxnId="{FAE0F18D-D437-46FB-8048-A6714F01311D}">
      <dgm:prSet/>
      <dgm:spPr/>
      <dgm:t>
        <a:bodyPr/>
        <a:lstStyle/>
        <a:p>
          <a:endParaRPr lang="en-US"/>
        </a:p>
      </dgm:t>
    </dgm:pt>
    <dgm:pt modelId="{024CC9BF-449E-4987-976D-6CDD8CCADF7E}">
      <dgm:prSet/>
      <dgm:spPr/>
      <dgm:t>
        <a:bodyPr/>
        <a:lstStyle/>
        <a:p>
          <a:pPr>
            <a:lnSpc>
              <a:spcPct val="100000"/>
            </a:lnSpc>
            <a:defRPr b="1"/>
          </a:pPr>
          <a:r>
            <a:rPr lang="en-US"/>
            <a:t>Supporting Health</a:t>
          </a:r>
        </a:p>
      </dgm:t>
    </dgm:pt>
    <dgm:pt modelId="{D75A0B2E-6FF4-4D21-92CE-9A0FA899B7F3}" type="parTrans" cxnId="{DFF81B69-C0CC-4F67-9404-F68B8F13053D}">
      <dgm:prSet/>
      <dgm:spPr/>
      <dgm:t>
        <a:bodyPr/>
        <a:lstStyle/>
        <a:p>
          <a:endParaRPr lang="en-US"/>
        </a:p>
      </dgm:t>
    </dgm:pt>
    <dgm:pt modelId="{2DD47126-AF45-48DE-9CE2-ED9F603BC6B9}" type="sibTrans" cxnId="{DFF81B69-C0CC-4F67-9404-F68B8F13053D}">
      <dgm:prSet/>
      <dgm:spPr/>
      <dgm:t>
        <a:bodyPr/>
        <a:lstStyle/>
        <a:p>
          <a:pPr>
            <a:lnSpc>
              <a:spcPct val="100000"/>
            </a:lnSpc>
            <a:defRPr b="1"/>
          </a:pPr>
          <a:endParaRPr lang="en-US"/>
        </a:p>
      </dgm:t>
    </dgm:pt>
    <dgm:pt modelId="{CF761076-3F5E-4371-8500-C111EED172BD}">
      <dgm:prSet/>
      <dgm:spPr/>
      <dgm:t>
        <a:bodyPr/>
        <a:lstStyle/>
        <a:p>
          <a:pPr>
            <a:lnSpc>
              <a:spcPct val="100000"/>
            </a:lnSpc>
          </a:pPr>
          <a:r>
            <a:rPr lang="en-US"/>
            <a:t>AI supports seniors' health through monitoring vital signs and managing medications effectively.</a:t>
          </a:r>
        </a:p>
      </dgm:t>
    </dgm:pt>
    <dgm:pt modelId="{55BD85A1-CFCE-4A61-9BFB-5F774C2B8201}" type="parTrans" cxnId="{AEF8EA2B-45BA-47DE-A7CF-75D18F82823D}">
      <dgm:prSet/>
      <dgm:spPr/>
      <dgm:t>
        <a:bodyPr/>
        <a:lstStyle/>
        <a:p>
          <a:endParaRPr lang="en-US"/>
        </a:p>
      </dgm:t>
    </dgm:pt>
    <dgm:pt modelId="{823AB88C-59D0-4564-B92C-5F8951B67076}" type="sibTrans" cxnId="{AEF8EA2B-45BA-47DE-A7CF-75D18F82823D}">
      <dgm:prSet/>
      <dgm:spPr/>
      <dgm:t>
        <a:bodyPr/>
        <a:lstStyle/>
        <a:p>
          <a:endParaRPr lang="en-US"/>
        </a:p>
      </dgm:t>
    </dgm:pt>
    <dgm:pt modelId="{703CFD4D-E32B-40CE-BD5F-5DFD393AEF17}">
      <dgm:prSet/>
      <dgm:spPr/>
      <dgm:t>
        <a:bodyPr/>
        <a:lstStyle/>
        <a:p>
          <a:pPr>
            <a:lnSpc>
              <a:spcPct val="100000"/>
            </a:lnSpc>
            <a:defRPr b="1"/>
          </a:pPr>
          <a:r>
            <a:rPr lang="en-US"/>
            <a:t>Fostering Social Connections</a:t>
          </a:r>
        </a:p>
      </dgm:t>
    </dgm:pt>
    <dgm:pt modelId="{BD72F697-0567-496F-A074-5C4E4B581FA6}" type="parTrans" cxnId="{72460A74-4148-404B-A24B-B34C2AEA0596}">
      <dgm:prSet/>
      <dgm:spPr/>
      <dgm:t>
        <a:bodyPr/>
        <a:lstStyle/>
        <a:p>
          <a:endParaRPr lang="en-US"/>
        </a:p>
      </dgm:t>
    </dgm:pt>
    <dgm:pt modelId="{D919A59A-B29A-4FBE-969E-BA0A42F9DAAE}" type="sibTrans" cxnId="{72460A74-4148-404B-A24B-B34C2AEA0596}">
      <dgm:prSet/>
      <dgm:spPr/>
      <dgm:t>
        <a:bodyPr/>
        <a:lstStyle/>
        <a:p>
          <a:pPr>
            <a:lnSpc>
              <a:spcPct val="100000"/>
            </a:lnSpc>
            <a:defRPr b="1"/>
          </a:pPr>
          <a:endParaRPr lang="en-US"/>
        </a:p>
      </dgm:t>
    </dgm:pt>
    <dgm:pt modelId="{CDC96031-C9E5-4BC8-8606-E8927433CAF5}">
      <dgm:prSet/>
      <dgm:spPr/>
      <dgm:t>
        <a:bodyPr/>
        <a:lstStyle/>
        <a:p>
          <a:pPr>
            <a:lnSpc>
              <a:spcPct val="100000"/>
            </a:lnSpc>
          </a:pPr>
          <a:r>
            <a:rPr lang="en-US"/>
            <a:t>AI aids in maintaining social interaction for seniors, reducing isolation through communication tools.</a:t>
          </a:r>
        </a:p>
      </dgm:t>
    </dgm:pt>
    <dgm:pt modelId="{9944B440-DC53-4A2F-B7F2-D09522F5BCE4}" type="parTrans" cxnId="{A56B3154-F098-4FE8-B523-14B0AB4C6280}">
      <dgm:prSet/>
      <dgm:spPr/>
      <dgm:t>
        <a:bodyPr/>
        <a:lstStyle/>
        <a:p>
          <a:endParaRPr lang="en-US"/>
        </a:p>
      </dgm:t>
    </dgm:pt>
    <dgm:pt modelId="{C2CCB5D0-53B3-4300-A4FE-55C525A4CC5A}" type="sibTrans" cxnId="{A56B3154-F098-4FE8-B523-14B0AB4C6280}">
      <dgm:prSet/>
      <dgm:spPr/>
      <dgm:t>
        <a:bodyPr/>
        <a:lstStyle/>
        <a:p>
          <a:endParaRPr lang="en-US"/>
        </a:p>
      </dgm:t>
    </dgm:pt>
    <dgm:pt modelId="{97A42CA8-B91B-41F0-BDFA-BE955BE42AC8}">
      <dgm:prSet/>
      <dgm:spPr/>
      <dgm:t>
        <a:bodyPr/>
        <a:lstStyle/>
        <a:p>
          <a:pPr>
            <a:lnSpc>
              <a:spcPct val="100000"/>
            </a:lnSpc>
            <a:defRPr b="1"/>
          </a:pPr>
          <a:r>
            <a:rPr lang="en-US"/>
            <a:t>Aiding Caregivers</a:t>
          </a:r>
        </a:p>
      </dgm:t>
    </dgm:pt>
    <dgm:pt modelId="{F9DF9055-38D2-4AF6-A971-9553BC6E8BDF}" type="parTrans" cxnId="{5198D365-E236-4B7D-AD23-EA8416219A82}">
      <dgm:prSet/>
      <dgm:spPr/>
      <dgm:t>
        <a:bodyPr/>
        <a:lstStyle/>
        <a:p>
          <a:endParaRPr lang="en-US"/>
        </a:p>
      </dgm:t>
    </dgm:pt>
    <dgm:pt modelId="{B098C65D-2ED2-4796-B4AB-AEEDA03AE5DB}" type="sibTrans" cxnId="{5198D365-E236-4B7D-AD23-EA8416219A82}">
      <dgm:prSet/>
      <dgm:spPr/>
      <dgm:t>
        <a:bodyPr/>
        <a:lstStyle/>
        <a:p>
          <a:endParaRPr lang="en-US"/>
        </a:p>
      </dgm:t>
    </dgm:pt>
    <dgm:pt modelId="{76429AD0-AAE3-475B-BC44-A41BF004DEC7}">
      <dgm:prSet/>
      <dgm:spPr/>
      <dgm:t>
        <a:bodyPr/>
        <a:lstStyle/>
        <a:p>
          <a:pPr>
            <a:lnSpc>
              <a:spcPct val="100000"/>
            </a:lnSpc>
          </a:pPr>
          <a:r>
            <a:rPr lang="en-US"/>
            <a:t>AI technologies help caregivers by providing timely information and automating routine care tasks.</a:t>
          </a:r>
        </a:p>
      </dgm:t>
    </dgm:pt>
    <dgm:pt modelId="{09893D54-891B-47AF-ABCB-1EE62284C459}" type="parTrans" cxnId="{76072BEE-7619-40F7-9447-D87F3EA6FB8B}">
      <dgm:prSet/>
      <dgm:spPr/>
      <dgm:t>
        <a:bodyPr/>
        <a:lstStyle/>
        <a:p>
          <a:endParaRPr lang="en-US"/>
        </a:p>
      </dgm:t>
    </dgm:pt>
    <dgm:pt modelId="{86704124-743F-48C5-8E1D-628EDCFBBFB8}" type="sibTrans" cxnId="{76072BEE-7619-40F7-9447-D87F3EA6FB8B}">
      <dgm:prSet/>
      <dgm:spPr/>
      <dgm:t>
        <a:bodyPr/>
        <a:lstStyle/>
        <a:p>
          <a:endParaRPr lang="en-US"/>
        </a:p>
      </dgm:t>
    </dgm:pt>
    <dgm:pt modelId="{DFD8BDDF-0DA1-4864-9708-CBBB6931C943}" type="pres">
      <dgm:prSet presAssocID="{3D7882A3-B050-4D8F-9203-39C09941A103}" presName="Name0" presStyleCnt="0">
        <dgm:presLayoutVars>
          <dgm:dir/>
          <dgm:resizeHandles val="exact"/>
        </dgm:presLayoutVars>
      </dgm:prSet>
      <dgm:spPr/>
    </dgm:pt>
    <dgm:pt modelId="{DF80B19F-4D85-465E-B050-366118C34B22}" type="pres">
      <dgm:prSet presAssocID="{11BA6C9A-BEC7-4070-883F-ED54367CF04E}" presName="compNode" presStyleCnt="0"/>
      <dgm:spPr/>
    </dgm:pt>
    <dgm:pt modelId="{42725C5C-BDBE-4D3E-A7C3-25BAD97F64CA}" type="pres">
      <dgm:prSet presAssocID="{11BA6C9A-BEC7-4070-883F-ED54367CF04E}" presName="pictRect" presStyleLbl="revTx" presStyleIdx="0" presStyleCnt="8">
        <dgm:presLayoutVars>
          <dgm:chMax val="0"/>
          <dgm:bulletEnabled/>
        </dgm:presLayoutVars>
      </dgm:prSet>
      <dgm:spPr/>
    </dgm:pt>
    <dgm:pt modelId="{C6EBBEE7-346E-4732-A262-B1BDF4B506B7}" type="pres">
      <dgm:prSet presAssocID="{11BA6C9A-BEC7-4070-883F-ED54367CF04E}" presName="textRect" presStyleLbl="revTx" presStyleIdx="1" presStyleCnt="8">
        <dgm:presLayoutVars>
          <dgm:bulletEnabled/>
        </dgm:presLayoutVars>
      </dgm:prSet>
      <dgm:spPr/>
    </dgm:pt>
    <dgm:pt modelId="{1B3BB358-62D2-436A-A754-5DC6559841BA}" type="pres">
      <dgm:prSet presAssocID="{7943A7AB-8BB4-4B94-AE85-E4F95ED7DCCD}" presName="sibTrans" presStyleLbl="sibTrans2D1" presStyleIdx="0" presStyleCnt="0"/>
      <dgm:spPr/>
    </dgm:pt>
    <dgm:pt modelId="{1CC1CD03-E774-4235-93B0-8C959698AF51}" type="pres">
      <dgm:prSet presAssocID="{024CC9BF-449E-4987-976D-6CDD8CCADF7E}" presName="compNode" presStyleCnt="0"/>
      <dgm:spPr/>
    </dgm:pt>
    <dgm:pt modelId="{47D52BFA-570F-400C-B487-9AC3A25D41E7}" type="pres">
      <dgm:prSet presAssocID="{024CC9BF-449E-4987-976D-6CDD8CCADF7E}" presName="pictRect" presStyleLbl="revTx" presStyleIdx="2" presStyleCnt="8">
        <dgm:presLayoutVars>
          <dgm:chMax val="0"/>
          <dgm:bulletEnabled/>
        </dgm:presLayoutVars>
      </dgm:prSet>
      <dgm:spPr/>
    </dgm:pt>
    <dgm:pt modelId="{A51590BA-B220-4949-A5D9-1C3A188A9864}" type="pres">
      <dgm:prSet presAssocID="{024CC9BF-449E-4987-976D-6CDD8CCADF7E}" presName="textRect" presStyleLbl="revTx" presStyleIdx="3" presStyleCnt="8">
        <dgm:presLayoutVars>
          <dgm:bulletEnabled/>
        </dgm:presLayoutVars>
      </dgm:prSet>
      <dgm:spPr/>
    </dgm:pt>
    <dgm:pt modelId="{46DBA388-1228-40F0-9A9E-D5693FAF6DE4}" type="pres">
      <dgm:prSet presAssocID="{2DD47126-AF45-48DE-9CE2-ED9F603BC6B9}" presName="sibTrans" presStyleLbl="sibTrans2D1" presStyleIdx="0" presStyleCnt="0"/>
      <dgm:spPr/>
    </dgm:pt>
    <dgm:pt modelId="{BBC389CE-1D0A-4C65-AAC8-96DD8B921EE9}" type="pres">
      <dgm:prSet presAssocID="{703CFD4D-E32B-40CE-BD5F-5DFD393AEF17}" presName="compNode" presStyleCnt="0"/>
      <dgm:spPr/>
    </dgm:pt>
    <dgm:pt modelId="{997C307B-5468-422D-BFF3-B591A7C8C809}" type="pres">
      <dgm:prSet presAssocID="{703CFD4D-E32B-40CE-BD5F-5DFD393AEF17}" presName="pictRect" presStyleLbl="revTx" presStyleIdx="4" presStyleCnt="8">
        <dgm:presLayoutVars>
          <dgm:chMax val="0"/>
          <dgm:bulletEnabled/>
        </dgm:presLayoutVars>
      </dgm:prSet>
      <dgm:spPr/>
    </dgm:pt>
    <dgm:pt modelId="{5A0D4B19-19E3-4CFA-B1E2-7EA4E1778803}" type="pres">
      <dgm:prSet presAssocID="{703CFD4D-E32B-40CE-BD5F-5DFD393AEF17}" presName="textRect" presStyleLbl="revTx" presStyleIdx="5" presStyleCnt="8">
        <dgm:presLayoutVars>
          <dgm:bulletEnabled/>
        </dgm:presLayoutVars>
      </dgm:prSet>
      <dgm:spPr/>
    </dgm:pt>
    <dgm:pt modelId="{53D89884-C4AA-4E41-83CB-35371FE17B58}" type="pres">
      <dgm:prSet presAssocID="{D919A59A-B29A-4FBE-969E-BA0A42F9DAAE}" presName="sibTrans" presStyleLbl="sibTrans2D1" presStyleIdx="0" presStyleCnt="0"/>
      <dgm:spPr/>
    </dgm:pt>
    <dgm:pt modelId="{9E9CB852-CFC1-4F35-812C-B365C90EC79B}" type="pres">
      <dgm:prSet presAssocID="{97A42CA8-B91B-41F0-BDFA-BE955BE42AC8}" presName="compNode" presStyleCnt="0"/>
      <dgm:spPr/>
    </dgm:pt>
    <dgm:pt modelId="{D4E49A96-2A47-4AE1-A7F7-5A56205AA91A}" type="pres">
      <dgm:prSet presAssocID="{97A42CA8-B91B-41F0-BDFA-BE955BE42AC8}" presName="pictRect" presStyleLbl="revTx" presStyleIdx="6" presStyleCnt="8">
        <dgm:presLayoutVars>
          <dgm:chMax val="0"/>
          <dgm:bulletEnabled/>
        </dgm:presLayoutVars>
      </dgm:prSet>
      <dgm:spPr/>
    </dgm:pt>
    <dgm:pt modelId="{CFFA2F22-7A7A-48C5-8AB5-3A5F9B66F091}" type="pres">
      <dgm:prSet presAssocID="{97A42CA8-B91B-41F0-BDFA-BE955BE42AC8}" presName="textRect" presStyleLbl="revTx" presStyleIdx="7" presStyleCnt="8">
        <dgm:presLayoutVars>
          <dgm:bulletEnabled/>
        </dgm:presLayoutVars>
      </dgm:prSet>
      <dgm:spPr/>
    </dgm:pt>
  </dgm:ptLst>
  <dgm:cxnLst>
    <dgm:cxn modelId="{F4310B28-D5DA-4252-8D17-941FED8D80BF}" type="presOf" srcId="{3D7882A3-B050-4D8F-9203-39C09941A103}" destId="{DFD8BDDF-0DA1-4864-9708-CBBB6931C943}" srcOrd="0" destOrd="0" presId="urn:microsoft.com/office/officeart/2024/3/layout/hArchList1"/>
    <dgm:cxn modelId="{AAC1A129-7CD1-4130-8845-6BB0743B38B0}" type="presOf" srcId="{76429AD0-AAE3-475B-BC44-A41BF004DEC7}" destId="{CFFA2F22-7A7A-48C5-8AB5-3A5F9B66F091}" srcOrd="0" destOrd="0" presId="urn:microsoft.com/office/officeart/2024/3/layout/hArchList1"/>
    <dgm:cxn modelId="{D890E82B-7445-4EE9-A15C-D6E87DEFCF3A}" type="presOf" srcId="{D919A59A-B29A-4FBE-969E-BA0A42F9DAAE}" destId="{53D89884-C4AA-4E41-83CB-35371FE17B58}" srcOrd="0" destOrd="0" presId="urn:microsoft.com/office/officeart/2024/3/layout/hArchList1"/>
    <dgm:cxn modelId="{AEF8EA2B-45BA-47DE-A7CF-75D18F82823D}" srcId="{024CC9BF-449E-4987-976D-6CDD8CCADF7E}" destId="{CF761076-3F5E-4371-8500-C111EED172BD}" srcOrd="0" destOrd="0" parTransId="{55BD85A1-CFCE-4A61-9BFB-5F774C2B8201}" sibTransId="{823AB88C-59D0-4564-B92C-5F8951B67076}"/>
    <dgm:cxn modelId="{450E3732-E179-44E4-851C-1771173F6119}" type="presOf" srcId="{7943A7AB-8BB4-4B94-AE85-E4F95ED7DCCD}" destId="{1B3BB358-62D2-436A-A754-5DC6559841BA}" srcOrd="0" destOrd="0" presId="urn:microsoft.com/office/officeart/2024/3/layout/hArchList1"/>
    <dgm:cxn modelId="{93FA393B-01E1-43F9-9680-981570B77383}" srcId="{3D7882A3-B050-4D8F-9203-39C09941A103}" destId="{11BA6C9A-BEC7-4070-883F-ED54367CF04E}" srcOrd="0" destOrd="0" parTransId="{991E1D1C-4E04-4438-A770-09974CADFCFA}" sibTransId="{7943A7AB-8BB4-4B94-AE85-E4F95ED7DCCD}"/>
    <dgm:cxn modelId="{5198D365-E236-4B7D-AD23-EA8416219A82}" srcId="{3D7882A3-B050-4D8F-9203-39C09941A103}" destId="{97A42CA8-B91B-41F0-BDFA-BE955BE42AC8}" srcOrd="3" destOrd="0" parTransId="{F9DF9055-38D2-4AF6-A971-9553BC6E8BDF}" sibTransId="{B098C65D-2ED2-4796-B4AB-AEEDA03AE5DB}"/>
    <dgm:cxn modelId="{DFF81B69-C0CC-4F67-9404-F68B8F13053D}" srcId="{3D7882A3-B050-4D8F-9203-39C09941A103}" destId="{024CC9BF-449E-4987-976D-6CDD8CCADF7E}" srcOrd="1" destOrd="0" parTransId="{D75A0B2E-6FF4-4D21-92CE-9A0FA899B7F3}" sibTransId="{2DD47126-AF45-48DE-9CE2-ED9F603BC6B9}"/>
    <dgm:cxn modelId="{331DB14C-B8C9-430F-B8E1-1AB8EE287AA8}" type="presOf" srcId="{0277729F-6BD1-4749-AD8D-7AE8BD5A8B9D}" destId="{C6EBBEE7-346E-4732-A262-B1BDF4B506B7}" srcOrd="0" destOrd="0" presId="urn:microsoft.com/office/officeart/2024/3/layout/hArchList1"/>
    <dgm:cxn modelId="{F0B7A152-C093-4A4B-9F56-99B09E3DC1D6}" type="presOf" srcId="{2DD47126-AF45-48DE-9CE2-ED9F603BC6B9}" destId="{46DBA388-1228-40F0-9A9E-D5693FAF6DE4}" srcOrd="0" destOrd="0" presId="urn:microsoft.com/office/officeart/2024/3/layout/hArchList1"/>
    <dgm:cxn modelId="{72460A74-4148-404B-A24B-B34C2AEA0596}" srcId="{3D7882A3-B050-4D8F-9203-39C09941A103}" destId="{703CFD4D-E32B-40CE-BD5F-5DFD393AEF17}" srcOrd="2" destOrd="0" parTransId="{BD72F697-0567-496F-A074-5C4E4B581FA6}" sibTransId="{D919A59A-B29A-4FBE-969E-BA0A42F9DAAE}"/>
    <dgm:cxn modelId="{A56B3154-F098-4FE8-B523-14B0AB4C6280}" srcId="{703CFD4D-E32B-40CE-BD5F-5DFD393AEF17}" destId="{CDC96031-C9E5-4BC8-8606-E8927433CAF5}" srcOrd="0" destOrd="0" parTransId="{9944B440-DC53-4A2F-B7F2-D09522F5BCE4}" sibTransId="{C2CCB5D0-53B3-4300-A4FE-55C525A4CC5A}"/>
    <dgm:cxn modelId="{864AE383-F756-47EA-A464-DD2341A0B74D}" type="presOf" srcId="{97A42CA8-B91B-41F0-BDFA-BE955BE42AC8}" destId="{D4E49A96-2A47-4AE1-A7F7-5A56205AA91A}" srcOrd="0" destOrd="0" presId="urn:microsoft.com/office/officeart/2024/3/layout/hArchList1"/>
    <dgm:cxn modelId="{FAE0F18D-D437-46FB-8048-A6714F01311D}" srcId="{11BA6C9A-BEC7-4070-883F-ED54367CF04E}" destId="{0277729F-6BD1-4749-AD8D-7AE8BD5A8B9D}" srcOrd="0" destOrd="0" parTransId="{3F27347B-77F6-4B72-B726-C89955744E51}" sibTransId="{053CA20E-4145-424C-B1CA-023648FDFB29}"/>
    <dgm:cxn modelId="{D19515AA-1B03-4A03-AD3F-3E48005A8054}" type="presOf" srcId="{CDC96031-C9E5-4BC8-8606-E8927433CAF5}" destId="{5A0D4B19-19E3-4CFA-B1E2-7EA4E1778803}" srcOrd="0" destOrd="0" presId="urn:microsoft.com/office/officeart/2024/3/layout/hArchList1"/>
    <dgm:cxn modelId="{F57940C1-E8E8-4EE1-A246-67B3006FC7DB}" type="presOf" srcId="{703CFD4D-E32B-40CE-BD5F-5DFD393AEF17}" destId="{997C307B-5468-422D-BFF3-B591A7C8C809}" srcOrd="0" destOrd="0" presId="urn:microsoft.com/office/officeart/2024/3/layout/hArchList1"/>
    <dgm:cxn modelId="{02B92FC3-B891-4CCB-A5E1-DBAAE5AD8554}" type="presOf" srcId="{024CC9BF-449E-4987-976D-6CDD8CCADF7E}" destId="{47D52BFA-570F-400C-B487-9AC3A25D41E7}" srcOrd="0" destOrd="0" presId="urn:microsoft.com/office/officeart/2024/3/layout/hArchList1"/>
    <dgm:cxn modelId="{F3C9DBDE-B3BC-462B-BE06-4C054E0299DE}" type="presOf" srcId="{11BA6C9A-BEC7-4070-883F-ED54367CF04E}" destId="{42725C5C-BDBE-4D3E-A7C3-25BAD97F64CA}" srcOrd="0" destOrd="0" presId="urn:microsoft.com/office/officeart/2024/3/layout/hArchList1"/>
    <dgm:cxn modelId="{76072BEE-7619-40F7-9447-D87F3EA6FB8B}" srcId="{97A42CA8-B91B-41F0-BDFA-BE955BE42AC8}" destId="{76429AD0-AAE3-475B-BC44-A41BF004DEC7}" srcOrd="0" destOrd="0" parTransId="{09893D54-891B-47AF-ABCB-1EE62284C459}" sibTransId="{86704124-743F-48C5-8E1D-628EDCFBBFB8}"/>
    <dgm:cxn modelId="{84A1E3F7-C56F-40D8-B7F9-1ACC7B05327E}" type="presOf" srcId="{CF761076-3F5E-4371-8500-C111EED172BD}" destId="{A51590BA-B220-4949-A5D9-1C3A188A9864}" srcOrd="0" destOrd="0" presId="urn:microsoft.com/office/officeart/2024/3/layout/hArchList1"/>
    <dgm:cxn modelId="{489B8DB2-F70A-4F4B-8FDA-000FF9927BB6}" type="presParOf" srcId="{DFD8BDDF-0DA1-4864-9708-CBBB6931C943}" destId="{DF80B19F-4D85-465E-B050-366118C34B22}" srcOrd="0" destOrd="0" presId="urn:microsoft.com/office/officeart/2024/3/layout/hArchList1"/>
    <dgm:cxn modelId="{D7018D52-916D-4BE1-A66C-FEDDE18590F0}" type="presParOf" srcId="{DF80B19F-4D85-465E-B050-366118C34B22}" destId="{42725C5C-BDBE-4D3E-A7C3-25BAD97F64CA}" srcOrd="0" destOrd="0" presId="urn:microsoft.com/office/officeart/2024/3/layout/hArchList1"/>
    <dgm:cxn modelId="{40E5AD24-F3F4-459B-976D-C6274937FEDF}" type="presParOf" srcId="{DF80B19F-4D85-465E-B050-366118C34B22}" destId="{C6EBBEE7-346E-4732-A262-B1BDF4B506B7}" srcOrd="1" destOrd="0" presId="urn:microsoft.com/office/officeart/2024/3/layout/hArchList1"/>
    <dgm:cxn modelId="{9AAFF15E-C957-4D96-B586-F24E39024F45}" type="presParOf" srcId="{DFD8BDDF-0DA1-4864-9708-CBBB6931C943}" destId="{1B3BB358-62D2-436A-A754-5DC6559841BA}" srcOrd="1" destOrd="0" presId="urn:microsoft.com/office/officeart/2024/3/layout/hArchList1"/>
    <dgm:cxn modelId="{0C14D6B4-31B4-48F0-9CD2-36BC02940B3C}" type="presParOf" srcId="{DFD8BDDF-0DA1-4864-9708-CBBB6931C943}" destId="{1CC1CD03-E774-4235-93B0-8C959698AF51}" srcOrd="2" destOrd="0" presId="urn:microsoft.com/office/officeart/2024/3/layout/hArchList1"/>
    <dgm:cxn modelId="{AF6508DE-F6B3-4DE5-B6FA-C362AEDB50CF}" type="presParOf" srcId="{1CC1CD03-E774-4235-93B0-8C959698AF51}" destId="{47D52BFA-570F-400C-B487-9AC3A25D41E7}" srcOrd="0" destOrd="0" presId="urn:microsoft.com/office/officeart/2024/3/layout/hArchList1"/>
    <dgm:cxn modelId="{4B5AEEF5-B036-4E42-8B8F-9AEE5A845A63}" type="presParOf" srcId="{1CC1CD03-E774-4235-93B0-8C959698AF51}" destId="{A51590BA-B220-4949-A5D9-1C3A188A9864}" srcOrd="1" destOrd="0" presId="urn:microsoft.com/office/officeart/2024/3/layout/hArchList1"/>
    <dgm:cxn modelId="{C5B57266-C8BF-409E-9952-20C531B0CBED}" type="presParOf" srcId="{DFD8BDDF-0DA1-4864-9708-CBBB6931C943}" destId="{46DBA388-1228-40F0-9A9E-D5693FAF6DE4}" srcOrd="3" destOrd="0" presId="urn:microsoft.com/office/officeart/2024/3/layout/hArchList1"/>
    <dgm:cxn modelId="{E4F67DDD-865F-478E-9341-C6341E28FAC1}" type="presParOf" srcId="{DFD8BDDF-0DA1-4864-9708-CBBB6931C943}" destId="{BBC389CE-1D0A-4C65-AAC8-96DD8B921EE9}" srcOrd="4" destOrd="0" presId="urn:microsoft.com/office/officeart/2024/3/layout/hArchList1"/>
    <dgm:cxn modelId="{FF8A8DC8-EA10-46FA-9A43-DD610A2C4EA0}" type="presParOf" srcId="{BBC389CE-1D0A-4C65-AAC8-96DD8B921EE9}" destId="{997C307B-5468-422D-BFF3-B591A7C8C809}" srcOrd="0" destOrd="0" presId="urn:microsoft.com/office/officeart/2024/3/layout/hArchList1"/>
    <dgm:cxn modelId="{B99FD62C-1B3B-4536-9F6E-C60E2FAC7B4F}" type="presParOf" srcId="{BBC389CE-1D0A-4C65-AAC8-96DD8B921EE9}" destId="{5A0D4B19-19E3-4CFA-B1E2-7EA4E1778803}" srcOrd="1" destOrd="0" presId="urn:microsoft.com/office/officeart/2024/3/layout/hArchList1"/>
    <dgm:cxn modelId="{D4836F2D-94BA-408A-BA88-19F6990731BB}" type="presParOf" srcId="{DFD8BDDF-0DA1-4864-9708-CBBB6931C943}" destId="{53D89884-C4AA-4E41-83CB-35371FE17B58}" srcOrd="5" destOrd="0" presId="urn:microsoft.com/office/officeart/2024/3/layout/hArchList1"/>
    <dgm:cxn modelId="{BD86D099-E0A6-4AC2-A877-35FAA3FDE24E}" type="presParOf" srcId="{DFD8BDDF-0DA1-4864-9708-CBBB6931C943}" destId="{9E9CB852-CFC1-4F35-812C-B365C90EC79B}" srcOrd="6" destOrd="0" presId="urn:microsoft.com/office/officeart/2024/3/layout/hArchList1"/>
    <dgm:cxn modelId="{65C37A5C-D4F2-476F-AF70-FE67C5130C7D}" type="presParOf" srcId="{9E9CB852-CFC1-4F35-812C-B365C90EC79B}" destId="{D4E49A96-2A47-4AE1-A7F7-5A56205AA91A}" srcOrd="0" destOrd="0" presId="urn:microsoft.com/office/officeart/2024/3/layout/hArchList1"/>
    <dgm:cxn modelId="{8DD884D9-C516-4BA9-BBC6-26FEB71B15CD}" type="presParOf" srcId="{9E9CB852-CFC1-4F35-812C-B365C90EC79B}" destId="{CFFA2F22-7A7A-48C5-8AB5-3A5F9B66F091}" srcOrd="1" destOrd="0" presId="urn:microsoft.com/office/officeart/2024/3/layout/hArc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AF895-F1AF-4803-9416-A0FCA5B78A6E}">
      <dsp:nvSpPr>
        <dsp:cNvPr id="0" name=""/>
        <dsp:cNvSpPr/>
      </dsp:nvSpPr>
      <dsp:spPr>
        <a:xfrm>
          <a:off x="0" y="0"/>
          <a:ext cx="1961433" cy="196143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l="12251" r="20998" b="-3"/>
          <a:stretch/>
        </a:blipFill>
        <a:ln>
          <a:noFill/>
        </a:ln>
        <a:effectLst/>
      </dsp:spPr>
      <dsp:style>
        <a:lnRef idx="0">
          <a:scrgbClr r="0" g="0" b="0"/>
        </a:lnRef>
        <a:fillRef idx="3">
          <a:scrgbClr r="0" g="0" b="0"/>
        </a:fillRef>
        <a:effectRef idx="2">
          <a:scrgbClr r="0" g="0" b="0"/>
        </a:effectRef>
        <a:fontRef idx="minor">
          <a:schemeClr val="lt1"/>
        </a:fontRef>
      </dsp:style>
    </dsp:sp>
    <dsp:sp modelId="{6D1A176E-3168-4BDB-8176-D22C6817CE7A}">
      <dsp:nvSpPr>
        <dsp:cNvPr id="0" name=""/>
        <dsp:cNvSpPr/>
      </dsp:nvSpPr>
      <dsp:spPr>
        <a:xfrm>
          <a:off x="2141433" y="0"/>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AI-Based Interactive Games</a:t>
          </a:r>
        </a:p>
      </dsp:txBody>
      <dsp:txXfrm>
        <a:off x="2141433" y="0"/>
        <a:ext cx="9782775" cy="428453"/>
      </dsp:txXfrm>
    </dsp:sp>
    <dsp:sp modelId="{2433E01B-FD0B-4BB0-A276-B4D5D12B842C}">
      <dsp:nvSpPr>
        <dsp:cNvPr id="0" name=""/>
        <dsp:cNvSpPr/>
      </dsp:nvSpPr>
      <dsp:spPr>
        <a:xfrm>
          <a:off x="2141433" y="428453"/>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AI-driven games engage seniors with interactive activities that stimulate the brain and enhance mental agility.</a:t>
          </a:r>
        </a:p>
      </dsp:txBody>
      <dsp:txXfrm>
        <a:off x="2141433" y="428453"/>
        <a:ext cx="9782775" cy="1532980"/>
      </dsp:txXfrm>
    </dsp:sp>
    <dsp:sp modelId="{9C3E4C5F-7E7F-4673-9B0D-CADA3AAE8450}">
      <dsp:nvSpPr>
        <dsp:cNvPr id="0" name=""/>
        <dsp:cNvSpPr/>
      </dsp:nvSpPr>
      <dsp:spPr>
        <a:xfrm>
          <a:off x="0" y="2118348"/>
          <a:ext cx="1961433" cy="196143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l="186" r="23565" b="1"/>
          <a:stretch/>
        </a:blipFill>
        <a:ln>
          <a:noFill/>
        </a:ln>
        <a:effectLst/>
      </dsp:spPr>
      <dsp:style>
        <a:lnRef idx="0">
          <a:scrgbClr r="0" g="0" b="0"/>
        </a:lnRef>
        <a:fillRef idx="3">
          <a:scrgbClr r="0" g="0" b="0"/>
        </a:fillRef>
        <a:effectRef idx="2">
          <a:scrgbClr r="0" g="0" b="0"/>
        </a:effectRef>
        <a:fontRef idx="minor">
          <a:schemeClr val="lt1"/>
        </a:fontRef>
      </dsp:style>
    </dsp:sp>
    <dsp:sp modelId="{667CCE23-EF50-4223-A66A-156852A23AC0}">
      <dsp:nvSpPr>
        <dsp:cNvPr id="0" name=""/>
        <dsp:cNvSpPr/>
      </dsp:nvSpPr>
      <dsp:spPr>
        <a:xfrm>
          <a:off x="2141433" y="2118348"/>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Memory Retention Benefits</a:t>
          </a:r>
        </a:p>
      </dsp:txBody>
      <dsp:txXfrm>
        <a:off x="2141433" y="2118348"/>
        <a:ext cx="9782775" cy="428453"/>
      </dsp:txXfrm>
    </dsp:sp>
    <dsp:sp modelId="{7D59EDD9-9BE3-43A7-8708-4B4EED5120FE}">
      <dsp:nvSpPr>
        <dsp:cNvPr id="0" name=""/>
        <dsp:cNvSpPr/>
      </dsp:nvSpPr>
      <dsp:spPr>
        <a:xfrm>
          <a:off x="2141433" y="2546802"/>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Brain-training programs improve seniors’ memory retention through repeated mental exercises and challenges.</a:t>
          </a:r>
        </a:p>
      </dsp:txBody>
      <dsp:txXfrm>
        <a:off x="2141433" y="2546802"/>
        <a:ext cx="9782775" cy="1532980"/>
      </dsp:txXfrm>
    </dsp:sp>
    <dsp:sp modelId="{22C150F0-9818-4899-B0B6-DB2DE3F36455}">
      <dsp:nvSpPr>
        <dsp:cNvPr id="0" name=""/>
        <dsp:cNvSpPr/>
      </dsp:nvSpPr>
      <dsp:spPr>
        <a:xfrm>
          <a:off x="0" y="4236697"/>
          <a:ext cx="1961433" cy="196143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l="25886" r="17861" b="-6"/>
          <a:stretch/>
        </a:blipFill>
        <a:ln>
          <a:noFill/>
        </a:ln>
        <a:effectLst/>
      </dsp:spPr>
      <dsp:style>
        <a:lnRef idx="0">
          <a:scrgbClr r="0" g="0" b="0"/>
        </a:lnRef>
        <a:fillRef idx="3">
          <a:scrgbClr r="0" g="0" b="0"/>
        </a:fillRef>
        <a:effectRef idx="2">
          <a:scrgbClr r="0" g="0" b="0"/>
        </a:effectRef>
        <a:fontRef idx="minor">
          <a:schemeClr val="lt1"/>
        </a:fontRef>
      </dsp:style>
    </dsp:sp>
    <dsp:sp modelId="{C300A715-0AF1-482C-81DE-8EDD8E6BD294}">
      <dsp:nvSpPr>
        <dsp:cNvPr id="0" name=""/>
        <dsp:cNvSpPr/>
      </dsp:nvSpPr>
      <dsp:spPr>
        <a:xfrm>
          <a:off x="2141433" y="4236697"/>
          <a:ext cx="9782775" cy="428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Cognitive Health Improvement</a:t>
          </a:r>
        </a:p>
      </dsp:txBody>
      <dsp:txXfrm>
        <a:off x="2141433" y="4236697"/>
        <a:ext cx="9782775" cy="428453"/>
      </dsp:txXfrm>
    </dsp:sp>
    <dsp:sp modelId="{2BA7C55A-72F2-40CF-A01F-0680317E48F3}">
      <dsp:nvSpPr>
        <dsp:cNvPr id="0" name=""/>
        <dsp:cNvSpPr/>
      </dsp:nvSpPr>
      <dsp:spPr>
        <a:xfrm>
          <a:off x="2141433" y="4665151"/>
          <a:ext cx="9782775" cy="153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Regular use of AI cognitive training supports overall cognitive health and delays mental decline in seniors.</a:t>
          </a:r>
        </a:p>
      </dsp:txBody>
      <dsp:txXfrm>
        <a:off x="2141433" y="4665151"/>
        <a:ext cx="9782775" cy="15329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25C5C-BDBE-4D3E-A7C3-25BAD97F64CA}">
      <dsp:nvSpPr>
        <dsp:cNvPr id="0" name=""/>
        <dsp:cNvSpPr/>
      </dsp:nvSpPr>
      <dsp:spPr>
        <a:xfrm>
          <a:off x="0" y="0"/>
          <a:ext cx="2531161" cy="617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Enhancing Independence</a:t>
          </a:r>
        </a:p>
      </dsp:txBody>
      <dsp:txXfrm>
        <a:off x="0" y="0"/>
        <a:ext cx="2531161" cy="617579"/>
      </dsp:txXfrm>
    </dsp:sp>
    <dsp:sp modelId="{C6EBBEE7-346E-4732-A262-B1BDF4B506B7}">
      <dsp:nvSpPr>
        <dsp:cNvPr id="0" name=""/>
        <dsp:cNvSpPr/>
      </dsp:nvSpPr>
      <dsp:spPr>
        <a:xfrm>
          <a:off x="0" y="617579"/>
          <a:ext cx="2531161" cy="221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AI technologies empower seniors to live independently by assisting with daily tasks and safety monitoring.</a:t>
          </a:r>
        </a:p>
      </dsp:txBody>
      <dsp:txXfrm>
        <a:off x="0" y="617579"/>
        <a:ext cx="2531161" cy="2217060"/>
      </dsp:txXfrm>
    </dsp:sp>
    <dsp:sp modelId="{47D52BFA-570F-400C-B487-9AC3A25D41E7}">
      <dsp:nvSpPr>
        <dsp:cNvPr id="0" name=""/>
        <dsp:cNvSpPr/>
      </dsp:nvSpPr>
      <dsp:spPr>
        <a:xfrm>
          <a:off x="2784277" y="0"/>
          <a:ext cx="2531161" cy="617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Supporting Health</a:t>
          </a:r>
        </a:p>
      </dsp:txBody>
      <dsp:txXfrm>
        <a:off x="2784277" y="0"/>
        <a:ext cx="2531161" cy="617579"/>
      </dsp:txXfrm>
    </dsp:sp>
    <dsp:sp modelId="{A51590BA-B220-4949-A5D9-1C3A188A9864}">
      <dsp:nvSpPr>
        <dsp:cNvPr id="0" name=""/>
        <dsp:cNvSpPr/>
      </dsp:nvSpPr>
      <dsp:spPr>
        <a:xfrm>
          <a:off x="2784277" y="617579"/>
          <a:ext cx="2531161" cy="221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AI supports seniors' health through monitoring vital signs and managing medications effectively.</a:t>
          </a:r>
        </a:p>
      </dsp:txBody>
      <dsp:txXfrm>
        <a:off x="2784277" y="617579"/>
        <a:ext cx="2531161" cy="2217060"/>
      </dsp:txXfrm>
    </dsp:sp>
    <dsp:sp modelId="{997C307B-5468-422D-BFF3-B591A7C8C809}">
      <dsp:nvSpPr>
        <dsp:cNvPr id="0" name=""/>
        <dsp:cNvSpPr/>
      </dsp:nvSpPr>
      <dsp:spPr>
        <a:xfrm>
          <a:off x="5568554" y="0"/>
          <a:ext cx="2531161" cy="617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Fostering Social Connections</a:t>
          </a:r>
        </a:p>
      </dsp:txBody>
      <dsp:txXfrm>
        <a:off x="5568554" y="0"/>
        <a:ext cx="2531161" cy="617579"/>
      </dsp:txXfrm>
    </dsp:sp>
    <dsp:sp modelId="{5A0D4B19-19E3-4CFA-B1E2-7EA4E1778803}">
      <dsp:nvSpPr>
        <dsp:cNvPr id="0" name=""/>
        <dsp:cNvSpPr/>
      </dsp:nvSpPr>
      <dsp:spPr>
        <a:xfrm>
          <a:off x="5568554" y="617579"/>
          <a:ext cx="2531161" cy="221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AI aids in maintaining social interaction for seniors, reducing isolation through communication tools.</a:t>
          </a:r>
        </a:p>
      </dsp:txBody>
      <dsp:txXfrm>
        <a:off x="5568554" y="617579"/>
        <a:ext cx="2531161" cy="2217060"/>
      </dsp:txXfrm>
    </dsp:sp>
    <dsp:sp modelId="{D4E49A96-2A47-4AE1-A7F7-5A56205AA91A}">
      <dsp:nvSpPr>
        <dsp:cNvPr id="0" name=""/>
        <dsp:cNvSpPr/>
      </dsp:nvSpPr>
      <dsp:spPr>
        <a:xfrm>
          <a:off x="8352831" y="0"/>
          <a:ext cx="2531161" cy="617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Aiding Caregivers</a:t>
          </a:r>
        </a:p>
      </dsp:txBody>
      <dsp:txXfrm>
        <a:off x="8352831" y="0"/>
        <a:ext cx="2531161" cy="617579"/>
      </dsp:txXfrm>
    </dsp:sp>
    <dsp:sp modelId="{CFFA2F22-7A7A-48C5-8AB5-3A5F9B66F091}">
      <dsp:nvSpPr>
        <dsp:cNvPr id="0" name=""/>
        <dsp:cNvSpPr/>
      </dsp:nvSpPr>
      <dsp:spPr>
        <a:xfrm>
          <a:off x="8352831" y="617579"/>
          <a:ext cx="2531161" cy="221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AI technologies help caregivers by providing timely information and automating routine care tasks.</a:t>
          </a:r>
        </a:p>
      </dsp:txBody>
      <dsp:txXfrm>
        <a:off x="8352831" y="617579"/>
        <a:ext cx="2531161" cy="2217060"/>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D3F7D1-DAB5-48F3-AACD-FA0E6A042915}" type="datetimeFigureOut">
              <a:t>10/25/2025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76B5CC-F447-4CDE-8052-DAABF1133A4A}" type="slidenum">
              <a:t>‹#›</a:t>
            </a:fld>
            <a:endParaRPr lang="en-US"/>
          </a:p>
        </p:txBody>
      </p:sp>
    </p:spTree>
    <p:extLst>
      <p:ext uri="{BB962C8B-B14F-4D97-AF65-F5344CB8AC3E}">
        <p14:creationId xmlns:p14="http://schemas.microsoft.com/office/powerpoint/2010/main" val="374606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AI-generated content may be incorrect.
---
This presentation explores how artificial intelligence (AI) technologies can enhance the lives of senior citizens. We will examine how AI supports daily living, health and wellness, social connections, and caregiving to improve independence and quality of life for seniors.
</a:t>
            </a:r>
          </a:p>
        </p:txBody>
      </p:sp>
      <p:sp>
        <p:nvSpPr>
          <p:cNvPr id="4" name="Slide Number Placeholder 3"/>
          <p:cNvSpPr>
            <a:spLocks noGrp="1"/>
          </p:cNvSpPr>
          <p:nvPr>
            <p:ph type="sldNum" sz="quarter" idx="5"/>
          </p:nvPr>
        </p:nvSpPr>
        <p:spPr/>
        <p:txBody>
          <a:bodyPr/>
          <a:lstStyle/>
          <a:p>
            <a:fld id="{E1B0E623-1D76-4953-9BC0-930248F5B589}" type="slidenum">
              <a:t>1</a:t>
            </a:fld>
            <a:endParaRPr lang="en-US"/>
          </a:p>
        </p:txBody>
      </p:sp>
    </p:spTree>
    <p:extLst>
      <p:ext uri="{BB962C8B-B14F-4D97-AF65-F5344CB8AC3E}">
        <p14:creationId xmlns:p14="http://schemas.microsoft.com/office/powerpoint/2010/main" val="745686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AI can design customized exercise and wellness routines that adapt to seniors’ abilities and goals, encouraging physical activity and healthy lifestyles.
Image source: Microsoft 365 content library
</a:t>
            </a:r>
          </a:p>
        </p:txBody>
      </p:sp>
      <p:sp>
        <p:nvSpPr>
          <p:cNvPr id="4" name="Slide Number Placeholder 3"/>
          <p:cNvSpPr>
            <a:spLocks noGrp="1"/>
          </p:cNvSpPr>
          <p:nvPr>
            <p:ph type="sldNum" sz="quarter" idx="5"/>
          </p:nvPr>
        </p:nvSpPr>
        <p:spPr/>
        <p:txBody>
          <a:bodyPr/>
          <a:lstStyle/>
          <a:p>
            <a:fld id="{E1B0E623-1D76-4953-9BC0-930248F5B589}" type="slidenum">
              <a:t>10</a:t>
            </a:fld>
            <a:endParaRPr lang="en-US"/>
          </a:p>
        </p:txBody>
      </p:sp>
    </p:spTree>
    <p:extLst>
      <p:ext uri="{BB962C8B-B14F-4D97-AF65-F5344CB8AC3E}">
        <p14:creationId xmlns:p14="http://schemas.microsoft.com/office/powerpoint/2010/main" val="1622564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helps seniors stay socially engaged and mentally active through virtual companions, online communication platforms, and cognitive training games.</a:t>
            </a:r>
          </a:p>
        </p:txBody>
      </p:sp>
      <p:sp>
        <p:nvSpPr>
          <p:cNvPr id="4" name="Slide Number Placeholder 3"/>
          <p:cNvSpPr>
            <a:spLocks noGrp="1"/>
          </p:cNvSpPr>
          <p:nvPr>
            <p:ph type="sldNum" sz="quarter" idx="5"/>
          </p:nvPr>
        </p:nvSpPr>
        <p:spPr/>
        <p:txBody>
          <a:bodyPr/>
          <a:lstStyle/>
          <a:p>
            <a:fld id="{E1B0E623-1D76-4953-9BC0-930248F5B589}" type="slidenum">
              <a:t>11</a:t>
            </a:fld>
            <a:endParaRPr lang="en-US"/>
          </a:p>
        </p:txBody>
      </p:sp>
    </p:spTree>
    <p:extLst>
      <p:ext uri="{BB962C8B-B14F-4D97-AF65-F5344CB8AC3E}">
        <p14:creationId xmlns:p14="http://schemas.microsoft.com/office/powerpoint/2010/main" val="2491225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AI-driven virtual companions provide conversation and emotional support, helping to reduce feelings of loneliness and social isolation among seniors.
Image source: Microsoft 365 content library
</a:t>
            </a:r>
          </a:p>
        </p:txBody>
      </p:sp>
      <p:sp>
        <p:nvSpPr>
          <p:cNvPr id="4" name="Slide Number Placeholder 3"/>
          <p:cNvSpPr>
            <a:spLocks noGrp="1"/>
          </p:cNvSpPr>
          <p:nvPr>
            <p:ph type="sldNum" sz="quarter" idx="5"/>
          </p:nvPr>
        </p:nvSpPr>
        <p:spPr/>
        <p:txBody>
          <a:bodyPr/>
          <a:lstStyle/>
          <a:p>
            <a:fld id="{E1B0E623-1D76-4953-9BC0-930248F5B589}" type="slidenum">
              <a:t>12</a:t>
            </a:fld>
            <a:endParaRPr lang="en-US"/>
          </a:p>
        </p:txBody>
      </p:sp>
    </p:spTree>
    <p:extLst>
      <p:ext uri="{BB962C8B-B14F-4D97-AF65-F5344CB8AC3E}">
        <p14:creationId xmlns:p14="http://schemas.microsoft.com/office/powerpoint/2010/main" val="3293695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AI powers user-friendly online tools that simplify connecting with loved ones through video calls, messaging, and social networking tailored for seniors.
Image source: Microsoft 365 content library
</a:t>
            </a:r>
          </a:p>
        </p:txBody>
      </p:sp>
      <p:sp>
        <p:nvSpPr>
          <p:cNvPr id="4" name="Slide Number Placeholder 3"/>
          <p:cNvSpPr>
            <a:spLocks noGrp="1"/>
          </p:cNvSpPr>
          <p:nvPr>
            <p:ph type="sldNum" sz="quarter" idx="5"/>
          </p:nvPr>
        </p:nvSpPr>
        <p:spPr/>
        <p:txBody>
          <a:bodyPr/>
          <a:lstStyle/>
          <a:p>
            <a:fld id="{E1B0E623-1D76-4953-9BC0-930248F5B589}" type="slidenum">
              <a:t>13</a:t>
            </a:fld>
            <a:endParaRPr lang="en-US"/>
          </a:p>
        </p:txBody>
      </p:sp>
    </p:spTree>
    <p:extLst>
      <p:ext uri="{BB962C8B-B14F-4D97-AF65-F5344CB8AC3E}">
        <p14:creationId xmlns:p14="http://schemas.microsoft.com/office/powerpoint/2010/main" val="969070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Interactive AI-based games and brain-training programs promote mental stimulation, memory retention, and cognitive health in seniors.
Image source: Microsoft 365 content library
</a:t>
            </a:r>
          </a:p>
        </p:txBody>
      </p:sp>
      <p:sp>
        <p:nvSpPr>
          <p:cNvPr id="4" name="Slide Number Placeholder 3"/>
          <p:cNvSpPr>
            <a:spLocks noGrp="1"/>
          </p:cNvSpPr>
          <p:nvPr>
            <p:ph type="sldNum" sz="quarter" idx="5"/>
          </p:nvPr>
        </p:nvSpPr>
        <p:spPr/>
        <p:txBody>
          <a:bodyPr/>
          <a:lstStyle/>
          <a:p>
            <a:fld id="{E1B0E623-1D76-4953-9BC0-930248F5B589}" type="slidenum">
              <a:t>14</a:t>
            </a:fld>
            <a:endParaRPr lang="en-US"/>
          </a:p>
        </p:txBody>
      </p:sp>
    </p:spTree>
    <p:extLst>
      <p:ext uri="{BB962C8B-B14F-4D97-AF65-F5344CB8AC3E}">
        <p14:creationId xmlns:p14="http://schemas.microsoft.com/office/powerpoint/2010/main" val="412947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tools also aid caregivers by providing monitoring, communication, and data insights that improve the quality and coordination of care for seniors.</a:t>
            </a:r>
          </a:p>
        </p:txBody>
      </p:sp>
      <p:sp>
        <p:nvSpPr>
          <p:cNvPr id="4" name="Slide Number Placeholder 3"/>
          <p:cNvSpPr>
            <a:spLocks noGrp="1"/>
          </p:cNvSpPr>
          <p:nvPr>
            <p:ph type="sldNum" sz="quarter" idx="5"/>
          </p:nvPr>
        </p:nvSpPr>
        <p:spPr/>
        <p:txBody>
          <a:bodyPr/>
          <a:lstStyle/>
          <a:p>
            <a:fld id="{E1B0E623-1D76-4953-9BC0-930248F5B589}" type="slidenum">
              <a:t>15</a:t>
            </a:fld>
            <a:endParaRPr lang="en-US"/>
          </a:p>
        </p:txBody>
      </p:sp>
    </p:spTree>
    <p:extLst>
      <p:ext uri="{BB962C8B-B14F-4D97-AF65-F5344CB8AC3E}">
        <p14:creationId xmlns:p14="http://schemas.microsoft.com/office/powerpoint/2010/main" val="1880432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AI-enabled monitoring systems track seniors’ safety and automatically alert caregivers or emergency services in case of falls or other urgent events.
Image source: Microsoft 365 content library
</a:t>
            </a:r>
          </a:p>
        </p:txBody>
      </p:sp>
      <p:sp>
        <p:nvSpPr>
          <p:cNvPr id="4" name="Slide Number Placeholder 3"/>
          <p:cNvSpPr>
            <a:spLocks noGrp="1"/>
          </p:cNvSpPr>
          <p:nvPr>
            <p:ph type="sldNum" sz="quarter" idx="5"/>
          </p:nvPr>
        </p:nvSpPr>
        <p:spPr/>
        <p:txBody>
          <a:bodyPr/>
          <a:lstStyle/>
          <a:p>
            <a:fld id="{E1B0E623-1D76-4953-9BC0-930248F5B589}" type="slidenum">
              <a:t>16</a:t>
            </a:fld>
            <a:endParaRPr lang="en-US"/>
          </a:p>
        </p:txBody>
      </p:sp>
    </p:spTree>
    <p:extLst>
      <p:ext uri="{BB962C8B-B14F-4D97-AF65-F5344CB8AC3E}">
        <p14:creationId xmlns:p14="http://schemas.microsoft.com/office/powerpoint/2010/main" val="3820663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AI facilitates efficient communication among caregivers, family members, and healthcare providers to ensure coordinated and effective support.
Image source: Microsoft 365 content library
</a:t>
            </a:r>
          </a:p>
        </p:txBody>
      </p:sp>
      <p:sp>
        <p:nvSpPr>
          <p:cNvPr id="4" name="Slide Number Placeholder 3"/>
          <p:cNvSpPr>
            <a:spLocks noGrp="1"/>
          </p:cNvSpPr>
          <p:nvPr>
            <p:ph type="sldNum" sz="quarter" idx="5"/>
          </p:nvPr>
        </p:nvSpPr>
        <p:spPr/>
        <p:txBody>
          <a:bodyPr/>
          <a:lstStyle/>
          <a:p>
            <a:fld id="{E1B0E623-1D76-4953-9BC0-930248F5B589}" type="slidenum">
              <a:t>17</a:t>
            </a:fld>
            <a:endParaRPr lang="en-US"/>
          </a:p>
        </p:txBody>
      </p:sp>
    </p:spTree>
    <p:extLst>
      <p:ext uri="{BB962C8B-B14F-4D97-AF65-F5344CB8AC3E}">
        <p14:creationId xmlns:p14="http://schemas.microsoft.com/office/powerpoint/2010/main" val="3029148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By analyzing data collected from sensors and devices, AI provides insights that help tailor care plans to the unique needs of each senior.
Image source: Microsoft 365 content library
</a:t>
            </a:r>
          </a:p>
        </p:txBody>
      </p:sp>
      <p:sp>
        <p:nvSpPr>
          <p:cNvPr id="4" name="Slide Number Placeholder 3"/>
          <p:cNvSpPr>
            <a:spLocks noGrp="1"/>
          </p:cNvSpPr>
          <p:nvPr>
            <p:ph type="sldNum" sz="quarter" idx="5"/>
          </p:nvPr>
        </p:nvSpPr>
        <p:spPr/>
        <p:txBody>
          <a:bodyPr/>
          <a:lstStyle/>
          <a:p>
            <a:fld id="{E1B0E623-1D76-4953-9BC0-930248F5B589}" type="slidenum">
              <a:t>18</a:t>
            </a:fld>
            <a:endParaRPr lang="en-US"/>
          </a:p>
        </p:txBody>
      </p:sp>
    </p:spTree>
    <p:extLst>
      <p:ext uri="{BB962C8B-B14F-4D97-AF65-F5344CB8AC3E}">
        <p14:creationId xmlns:p14="http://schemas.microsoft.com/office/powerpoint/2010/main" val="13666184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Artificial intelligence offers numerous benefits for senior citizens by enhancing independence, supporting health, fostering social connections, and aiding caregivers. Embracing AI technologies can greatly improve the quality of life for older adults.</a:t>
            </a:r>
          </a:p>
        </p:txBody>
      </p:sp>
      <p:sp>
        <p:nvSpPr>
          <p:cNvPr id="4" name="Slide Number Placeholder 3"/>
          <p:cNvSpPr>
            <a:spLocks noGrp="1"/>
          </p:cNvSpPr>
          <p:nvPr>
            <p:ph type="sldNum" sz="quarter" idx="5"/>
          </p:nvPr>
        </p:nvSpPr>
        <p:spPr/>
        <p:txBody>
          <a:bodyPr/>
          <a:lstStyle/>
          <a:p>
            <a:fld id="{E1B0E623-1D76-4953-9BC0-930248F5B589}" type="slidenum">
              <a:t>19</a:t>
            </a:fld>
            <a:endParaRPr lang="en-US"/>
          </a:p>
        </p:txBody>
      </p:sp>
    </p:spTree>
    <p:extLst>
      <p:ext uri="{BB962C8B-B14F-4D97-AF65-F5344CB8AC3E}">
        <p14:creationId xmlns:p14="http://schemas.microsoft.com/office/powerpoint/2010/main" val="828270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cover four main areas: enhancing daily living and independence, improving health and wellness, facilitating social connections and mental stimulation, and supporting caregivers and family members with AI solutions.</a:t>
            </a:r>
          </a:p>
        </p:txBody>
      </p:sp>
      <p:sp>
        <p:nvSpPr>
          <p:cNvPr id="4" name="Slide Number Placeholder 3"/>
          <p:cNvSpPr>
            <a:spLocks noGrp="1"/>
          </p:cNvSpPr>
          <p:nvPr>
            <p:ph type="sldNum" sz="quarter" idx="5"/>
          </p:nvPr>
        </p:nvSpPr>
        <p:spPr/>
        <p:txBody>
          <a:bodyPr/>
          <a:lstStyle/>
          <a:p>
            <a:fld id="{E1B0E623-1D76-4953-9BC0-930248F5B589}" type="slidenum">
              <a:t>2</a:t>
            </a:fld>
            <a:endParaRPr lang="en-US"/>
          </a:p>
        </p:txBody>
      </p:sp>
    </p:spTree>
    <p:extLst>
      <p:ext uri="{BB962C8B-B14F-4D97-AF65-F5344CB8AC3E}">
        <p14:creationId xmlns:p14="http://schemas.microsoft.com/office/powerpoint/2010/main" val="3962223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offers tools that help seniors maintain independence and increase safety at home. Smart home devices, voice assistants, and automated reminders simplify everyday tasks and promote convenience.</a:t>
            </a:r>
          </a:p>
        </p:txBody>
      </p:sp>
      <p:sp>
        <p:nvSpPr>
          <p:cNvPr id="4" name="Slide Number Placeholder 3"/>
          <p:cNvSpPr>
            <a:spLocks noGrp="1"/>
          </p:cNvSpPr>
          <p:nvPr>
            <p:ph type="sldNum" sz="quarter" idx="5"/>
          </p:nvPr>
        </p:nvSpPr>
        <p:spPr/>
        <p:txBody>
          <a:bodyPr/>
          <a:lstStyle/>
          <a:p>
            <a:fld id="{E1B0E623-1D76-4953-9BC0-930248F5B589}" type="slidenum">
              <a:t>3</a:t>
            </a:fld>
            <a:endParaRPr lang="en-US"/>
          </a:p>
        </p:txBody>
      </p:sp>
    </p:spTree>
    <p:extLst>
      <p:ext uri="{BB962C8B-B14F-4D97-AF65-F5344CB8AC3E}">
        <p14:creationId xmlns:p14="http://schemas.microsoft.com/office/powerpoint/2010/main" val="680647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Smart home technologies can detect hazards, control lighting and temperature, and automate household functions to create a safer environment for seniors, reducing risks like falls or accidents.
Image source: Microsoft 365 content library
</a:t>
            </a:r>
          </a:p>
        </p:txBody>
      </p:sp>
      <p:sp>
        <p:nvSpPr>
          <p:cNvPr id="4" name="Slide Number Placeholder 3"/>
          <p:cNvSpPr>
            <a:spLocks noGrp="1"/>
          </p:cNvSpPr>
          <p:nvPr>
            <p:ph type="sldNum" sz="quarter" idx="5"/>
          </p:nvPr>
        </p:nvSpPr>
        <p:spPr/>
        <p:txBody>
          <a:bodyPr/>
          <a:lstStyle/>
          <a:p>
            <a:fld id="{E1B0E623-1D76-4953-9BC0-930248F5B589}" type="slidenum">
              <a:t>4</a:t>
            </a:fld>
            <a:endParaRPr lang="en-US"/>
          </a:p>
        </p:txBody>
      </p:sp>
    </p:spTree>
    <p:extLst>
      <p:ext uri="{BB962C8B-B14F-4D97-AF65-F5344CB8AC3E}">
        <p14:creationId xmlns:p14="http://schemas.microsoft.com/office/powerpoint/2010/main" val="2851889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Voice-activated AI assistants enable seniors to perform tasks hands-free, such as making calls, sending messages, or controlling devices, which aids those with mobility or vision difficulties.
Image source: Microsoft 365 content library
</a:t>
            </a:r>
          </a:p>
        </p:txBody>
      </p:sp>
      <p:sp>
        <p:nvSpPr>
          <p:cNvPr id="4" name="Slide Number Placeholder 3"/>
          <p:cNvSpPr>
            <a:spLocks noGrp="1"/>
          </p:cNvSpPr>
          <p:nvPr>
            <p:ph type="sldNum" sz="quarter" idx="5"/>
          </p:nvPr>
        </p:nvSpPr>
        <p:spPr/>
        <p:txBody>
          <a:bodyPr/>
          <a:lstStyle/>
          <a:p>
            <a:fld id="{E1B0E623-1D76-4953-9BC0-930248F5B589}" type="slidenum">
              <a:t>5</a:t>
            </a:fld>
            <a:endParaRPr lang="en-US"/>
          </a:p>
        </p:txBody>
      </p:sp>
    </p:spTree>
    <p:extLst>
      <p:ext uri="{BB962C8B-B14F-4D97-AF65-F5344CB8AC3E}">
        <p14:creationId xmlns:p14="http://schemas.microsoft.com/office/powerpoint/2010/main" val="3599558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AI-powered reminder systems help seniors remember medication schedules and important appointments, improving adherence to treatments and reducing missed commitments.
Image source: Microsoft 365 content library
</a:t>
            </a:r>
          </a:p>
        </p:txBody>
      </p:sp>
      <p:sp>
        <p:nvSpPr>
          <p:cNvPr id="4" name="Slide Number Placeholder 3"/>
          <p:cNvSpPr>
            <a:spLocks noGrp="1"/>
          </p:cNvSpPr>
          <p:nvPr>
            <p:ph type="sldNum" sz="quarter" idx="5"/>
          </p:nvPr>
        </p:nvSpPr>
        <p:spPr/>
        <p:txBody>
          <a:bodyPr/>
          <a:lstStyle/>
          <a:p>
            <a:fld id="{E1B0E623-1D76-4953-9BC0-930248F5B589}" type="slidenum">
              <a:t>6</a:t>
            </a:fld>
            <a:endParaRPr lang="en-US"/>
          </a:p>
        </p:txBody>
      </p:sp>
    </p:spTree>
    <p:extLst>
      <p:ext uri="{BB962C8B-B14F-4D97-AF65-F5344CB8AC3E}">
        <p14:creationId xmlns:p14="http://schemas.microsoft.com/office/powerpoint/2010/main" val="263080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technologies play a significant role in monitoring health and promoting wellness through wearable devices, telemedicine, and personalized fitness programs tailored for seniors.</a:t>
            </a:r>
          </a:p>
        </p:txBody>
      </p:sp>
      <p:sp>
        <p:nvSpPr>
          <p:cNvPr id="4" name="Slide Number Placeholder 3"/>
          <p:cNvSpPr>
            <a:spLocks noGrp="1"/>
          </p:cNvSpPr>
          <p:nvPr>
            <p:ph type="sldNum" sz="quarter" idx="5"/>
          </p:nvPr>
        </p:nvSpPr>
        <p:spPr/>
        <p:txBody>
          <a:bodyPr/>
          <a:lstStyle/>
          <a:p>
            <a:fld id="{E1B0E623-1D76-4953-9BC0-930248F5B589}" type="slidenum">
              <a:t>7</a:t>
            </a:fld>
            <a:endParaRPr lang="en-US"/>
          </a:p>
        </p:txBody>
      </p:sp>
    </p:spTree>
    <p:extLst>
      <p:ext uri="{BB962C8B-B14F-4D97-AF65-F5344CB8AC3E}">
        <p14:creationId xmlns:p14="http://schemas.microsoft.com/office/powerpoint/2010/main" val="3177455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Wearables equipped with AI track vital signs and detect anomalies, enabling early intervention and continuous health monitoring for chronic conditions common in older adults.
Image source: Microsoft 365 content library
</a:t>
            </a:r>
          </a:p>
        </p:txBody>
      </p:sp>
      <p:sp>
        <p:nvSpPr>
          <p:cNvPr id="4" name="Slide Number Placeholder 3"/>
          <p:cNvSpPr>
            <a:spLocks noGrp="1"/>
          </p:cNvSpPr>
          <p:nvPr>
            <p:ph type="sldNum" sz="quarter" idx="5"/>
          </p:nvPr>
        </p:nvSpPr>
        <p:spPr/>
        <p:txBody>
          <a:bodyPr/>
          <a:lstStyle/>
          <a:p>
            <a:fld id="{E1B0E623-1D76-4953-9BC0-930248F5B589}" type="slidenum">
              <a:t>8</a:t>
            </a:fld>
            <a:endParaRPr lang="en-US"/>
          </a:p>
        </p:txBody>
      </p:sp>
    </p:spTree>
    <p:extLst>
      <p:ext uri="{BB962C8B-B14F-4D97-AF65-F5344CB8AC3E}">
        <p14:creationId xmlns:p14="http://schemas.microsoft.com/office/powerpoint/2010/main" val="1938785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Telemedicine platforms powered by AI facilitate remote doctor visits, making healthcare more accessible and convenient for seniors who may face mobility challenges.
Image source: Microsoft 365 content library
</a:t>
            </a:r>
          </a:p>
        </p:txBody>
      </p:sp>
      <p:sp>
        <p:nvSpPr>
          <p:cNvPr id="4" name="Slide Number Placeholder 3"/>
          <p:cNvSpPr>
            <a:spLocks noGrp="1"/>
          </p:cNvSpPr>
          <p:nvPr>
            <p:ph type="sldNum" sz="quarter" idx="5"/>
          </p:nvPr>
        </p:nvSpPr>
        <p:spPr/>
        <p:txBody>
          <a:bodyPr/>
          <a:lstStyle/>
          <a:p>
            <a:fld id="{E1B0E623-1D76-4953-9BC0-930248F5B589}" type="slidenum">
              <a:t>9</a:t>
            </a:fld>
            <a:endParaRPr lang="en-US"/>
          </a:p>
        </p:txBody>
      </p:sp>
    </p:spTree>
    <p:extLst>
      <p:ext uri="{BB962C8B-B14F-4D97-AF65-F5344CB8AC3E}">
        <p14:creationId xmlns:p14="http://schemas.microsoft.com/office/powerpoint/2010/main" val="1877959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10/25/2025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2003699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10/25/2025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94067777"/>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10/25/2025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21549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10/25/2025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07428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10/25/2025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28135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10/25/2025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37204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10/25/2025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63606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10/25/2025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22815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10/25/2025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6905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10/25/2025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76699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10/25/2025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98282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10/25/2025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447587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10/25/2025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84433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10/25/2025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84209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10/25/2025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4990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10/25/2025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248879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10/25/2025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675201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10/25/2025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7045604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10/25/2025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017492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10/25/2025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86379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10/25/2025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199318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10/25/2025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36598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10/25/2025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643390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10/25/2025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74408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10/25/2025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56067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10/25/2025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01722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10/25/2025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68562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10/25/2025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6239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10/25/2025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7402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10/25/2025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21068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10/25/2025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0444532"/>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10/25/2025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407482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10/25/2025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65133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10/25/2025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40813069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10/25/2025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59469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10/25/2025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8214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10/25/2025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284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10/25/2025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8651081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10/25/2025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23877252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10/25/2025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99876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10/25/2025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812328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10/25/2025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434991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10/25/2025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638000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10/25/2025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4236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10/25/2025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0425236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10/25/2025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56365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10/25/2025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3895916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10/25/2025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3722150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10/25/2025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4683289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10/25/2025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1141140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10/25/2025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3241855934"/>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10/25/2025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25363334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10/25/2025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069896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F9CA-ED71-5F8D-A775-0992D2362160}"/>
              </a:ext>
            </a:extLst>
          </p:cNvPr>
          <p:cNvSpPr>
            <a:spLocks noGrp="1"/>
          </p:cNvSpPr>
          <p:nvPr>
            <p:ph type="ctrTitle"/>
          </p:nvPr>
        </p:nvSpPr>
        <p:spPr>
          <a:xfrm>
            <a:off x="429768" y="438912"/>
            <a:ext cx="9317736" cy="4453128"/>
          </a:xfrm>
        </p:spPr>
        <p:txBody>
          <a:bodyPr anchor="t">
            <a:normAutofit/>
          </a:bodyPr>
          <a:lstStyle/>
          <a:p>
            <a:r>
              <a:rPr lang="en-US" sz="7400"/>
              <a:t>Exploring the Benefits of Using Artificial Intelligence for Senior Citizens</a:t>
            </a:r>
          </a:p>
        </p:txBody>
      </p:sp>
      <p:sp>
        <p:nvSpPr>
          <p:cNvPr id="3" name="Subtitle 2">
            <a:extLst>
              <a:ext uri="{FF2B5EF4-FFF2-40B4-BE49-F238E27FC236}">
                <a16:creationId xmlns:a16="http://schemas.microsoft.com/office/drawing/2014/main" id="{768B5946-FA53-810C-3525-EDA349D34B27}"/>
              </a:ext>
            </a:extLst>
          </p:cNvPr>
          <p:cNvSpPr>
            <a:spLocks noGrp="1"/>
          </p:cNvSpPr>
          <p:nvPr>
            <p:ph type="subTitle" idx="1"/>
          </p:nvPr>
        </p:nvSpPr>
        <p:spPr>
          <a:xfrm>
            <a:off x="429768" y="4965192"/>
            <a:ext cx="5431536" cy="1289304"/>
          </a:xfrm>
        </p:spPr>
        <p:txBody>
          <a:bodyPr anchor="b">
            <a:normAutofit/>
          </a:bodyPr>
          <a:lstStyle/>
          <a:p>
            <a:r>
              <a:rPr lang="en-US"/>
              <a:t>Enhancing independence and quality of life with AI support</a:t>
            </a:r>
          </a:p>
        </p:txBody>
      </p:sp>
    </p:spTree>
    <p:extLst>
      <p:ext uri="{BB962C8B-B14F-4D97-AF65-F5344CB8AC3E}">
        <p14:creationId xmlns:p14="http://schemas.microsoft.com/office/powerpoint/2010/main" val="202062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42" presetClass="entr" presetSubtype="0" fill="hold" grpId="1" nodeType="withEffect">
                                  <p:stCondLst>
                                    <p:cond delay="250"/>
                                  </p:stCondLst>
                                  <p:iterate type="lt">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357F4-209A-B8B2-EBC6-6AF995361F92}"/>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Personalized Fitness and Wellness Programs</a:t>
            </a:r>
          </a:p>
        </p:txBody>
      </p:sp>
      <p:pic>
        <p:nvPicPr>
          <p:cNvPr id="4" name="Content Placeholder 3" descr="Controlling home electrics without touching physical switch">
            <a:extLst>
              <a:ext uri="{FF2B5EF4-FFF2-40B4-BE49-F238E27FC236}">
                <a16:creationId xmlns:a16="http://schemas.microsoft.com/office/drawing/2014/main" id="{82F25C48-2500-4BBF-B73E-A1A8C8ECDBF5}"/>
              </a:ext>
            </a:extLst>
          </p:cNvPr>
          <p:cNvPicPr>
            <a:picLocks noGrp="1" noChangeAspect="1"/>
          </p:cNvPicPr>
          <p:nvPr>
            <p:ph type="pic" sz="quarter" idx="13"/>
          </p:nvPr>
        </p:nvPicPr>
        <p:blipFill>
          <a:blip r:embed="rId3"/>
          <a:srcRect l="20065" r="1" b="1"/>
          <a:stretch>
            <a:fillRect/>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71B48584-CCB7-443F-BA18-A2D49D8EA7C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US" sz="1000" b="1"/>
              <a:t>Customized Exercise Plans</a:t>
            </a:r>
          </a:p>
          <a:p>
            <a:pPr marL="0" lvl="1" indent="0">
              <a:lnSpc>
                <a:spcPct val="90000"/>
              </a:lnSpc>
              <a:spcBef>
                <a:spcPts val="1000"/>
              </a:spcBef>
              <a:spcAft>
                <a:spcPts val="600"/>
              </a:spcAft>
              <a:buNone/>
            </a:pPr>
            <a:r>
              <a:rPr lang="en-US" sz="1000"/>
              <a:t>AI creates tailored exercise routines that match seniors’ abilities and fitness goals effectively.</a:t>
            </a:r>
          </a:p>
          <a:p>
            <a:pPr marL="0" indent="0">
              <a:lnSpc>
                <a:spcPct val="90000"/>
              </a:lnSpc>
              <a:spcBef>
                <a:spcPts val="2500"/>
              </a:spcBef>
              <a:spcAft>
                <a:spcPts val="600"/>
              </a:spcAft>
              <a:buNone/>
            </a:pPr>
            <a:r>
              <a:rPr lang="en-US" sz="1000" b="1"/>
              <a:t>Adaptive Wellness Programs</a:t>
            </a:r>
          </a:p>
          <a:p>
            <a:pPr marL="0" lvl="1" indent="0">
              <a:lnSpc>
                <a:spcPct val="90000"/>
              </a:lnSpc>
              <a:spcBef>
                <a:spcPts val="1000"/>
              </a:spcBef>
              <a:spcAft>
                <a:spcPts val="600"/>
              </a:spcAft>
              <a:buNone/>
            </a:pPr>
            <a:r>
              <a:rPr lang="en-US" sz="1000"/>
              <a:t>Wellness programs adapt dynamically to changing health needs and encourage sustained physical activity.</a:t>
            </a:r>
          </a:p>
          <a:p>
            <a:pPr marL="0" indent="0">
              <a:lnSpc>
                <a:spcPct val="90000"/>
              </a:lnSpc>
              <a:spcBef>
                <a:spcPts val="2500"/>
              </a:spcBef>
              <a:spcAft>
                <a:spcPts val="600"/>
              </a:spcAft>
              <a:buNone/>
            </a:pPr>
            <a:r>
              <a:rPr lang="en-US" sz="1000" b="1"/>
              <a:t>Encouraging Healthy Lifestyles</a:t>
            </a:r>
          </a:p>
          <a:p>
            <a:pPr marL="0" lvl="1" indent="0">
              <a:lnSpc>
                <a:spcPct val="90000"/>
              </a:lnSpc>
              <a:spcBef>
                <a:spcPts val="1000"/>
              </a:spcBef>
              <a:spcAft>
                <a:spcPts val="600"/>
              </a:spcAft>
              <a:buNone/>
            </a:pPr>
            <a:r>
              <a:rPr lang="en-US" sz="1000"/>
              <a:t>Personalized programs motivate seniors to maintain active and healthy lifestyles consistently over time.</a:t>
            </a:r>
          </a:p>
        </p:txBody>
      </p:sp>
    </p:spTree>
    <p:extLst>
      <p:ext uri="{BB962C8B-B14F-4D97-AF65-F5344CB8AC3E}">
        <p14:creationId xmlns:p14="http://schemas.microsoft.com/office/powerpoint/2010/main" val="1987404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AB234-C1F8-3B13-E428-5F50B256D3EF}"/>
              </a:ext>
            </a:extLst>
          </p:cNvPr>
          <p:cNvSpPr>
            <a:spLocks noGrp="1"/>
          </p:cNvSpPr>
          <p:nvPr>
            <p:ph type="title"/>
          </p:nvPr>
        </p:nvSpPr>
        <p:spPr>
          <a:xfrm>
            <a:off x="523286" y="1384484"/>
            <a:ext cx="7415369" cy="3675889"/>
          </a:xfrm>
        </p:spPr>
        <p:txBody>
          <a:bodyPr anchor="b">
            <a:normAutofit fontScale="90000"/>
          </a:bodyPr>
          <a:lstStyle/>
          <a:p>
            <a:r>
              <a:rPr lang="en-US" sz="6800" dirty="0"/>
              <a:t>Facilitating Social Connections and Mental Stimulation</a:t>
            </a:r>
          </a:p>
        </p:txBody>
      </p:sp>
      <p:sp>
        <p:nvSpPr>
          <p:cNvPr id="7" name="Text Placeholder 2">
            <a:extLst>
              <a:ext uri="{FF2B5EF4-FFF2-40B4-BE49-F238E27FC236}">
                <a16:creationId xmlns:a16="http://schemas.microsoft.com/office/drawing/2014/main" id="{D091802F-A5DA-5D2A-16A5-AF26AD2FE2AC}"/>
              </a:ext>
            </a:extLst>
          </p:cNvPr>
          <p:cNvSpPr>
            <a:spLocks noGrp="1"/>
          </p:cNvSpPr>
          <p:nvPr>
            <p:ph type="body" idx="1"/>
          </p:nvPr>
        </p:nvSpPr>
        <p:spPr>
          <a:xfrm>
            <a:off x="429768" y="429768"/>
            <a:ext cx="7772400" cy="786384"/>
          </a:xfrm>
        </p:spPr>
        <p:txBody>
          <a:bodyPr>
            <a:normAutofit lnSpcReduction="10000"/>
          </a:bodyPr>
          <a:lstStyle/>
          <a:p>
            <a:r>
              <a:rPr lang="en-US" dirty="0"/>
              <a:t>ARTIFICIAL  INTELLIGENCE  IN ACTION – STAYING CONNECTED</a:t>
            </a:r>
          </a:p>
        </p:txBody>
      </p:sp>
    </p:spTree>
    <p:extLst>
      <p:ext uri="{BB962C8B-B14F-4D97-AF65-F5344CB8AC3E}">
        <p14:creationId xmlns:p14="http://schemas.microsoft.com/office/powerpoint/2010/main" val="28424931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7BAEE-7C72-9EE6-E748-A6FAEE7E7F6D}"/>
              </a:ext>
            </a:extLst>
          </p:cNvPr>
          <p:cNvSpPr>
            <a:spLocks noGrp="1"/>
          </p:cNvSpPr>
          <p:nvPr>
            <p:ph type="title"/>
          </p:nvPr>
        </p:nvSpPr>
        <p:spPr>
          <a:xfrm>
            <a:off x="7196328" y="601755"/>
            <a:ext cx="4389120" cy="1527048"/>
          </a:xfrm>
        </p:spPr>
        <p:txBody>
          <a:bodyPr vert="horz" lIns="91440" tIns="45720" rIns="91440" bIns="45720" rtlCol="0" anchor="b">
            <a:normAutofit/>
          </a:bodyPr>
          <a:lstStyle/>
          <a:p>
            <a:r>
              <a:rPr lang="en-US" b="0" kern="1200">
                <a:latin typeface="+mj-lt"/>
                <a:ea typeface="+mj-ea"/>
                <a:cs typeface="+mj-cs"/>
              </a:rPr>
              <a:t>Virtual Companions and Chatbots for Combating Loneliness</a:t>
            </a:r>
          </a:p>
        </p:txBody>
      </p:sp>
      <p:pic>
        <p:nvPicPr>
          <p:cNvPr id="4" name="Content Placeholder 3" descr="Side view of Caucasian man in mid 50s looking at thermometer reading while sitting under blanket on sofa and talking with medical consultant on video call.">
            <a:extLst>
              <a:ext uri="{FF2B5EF4-FFF2-40B4-BE49-F238E27FC236}">
                <a16:creationId xmlns:a16="http://schemas.microsoft.com/office/drawing/2014/main" id="{B9BD3130-DA5A-4B44-BA33-3AE40BCE3A40}"/>
              </a:ext>
            </a:extLst>
          </p:cNvPr>
          <p:cNvPicPr>
            <a:picLocks noGrp="1" noChangeAspect="1"/>
          </p:cNvPicPr>
          <p:nvPr>
            <p:ph type="pic" sz="quarter" idx="13"/>
          </p:nvPr>
        </p:nvPicPr>
        <p:blipFill>
          <a:blip r:embed="rId3"/>
          <a:srcRect l="26296" r="6116" b="-2"/>
          <a:stretch>
            <a:fillRect/>
          </a:stretch>
        </p:blipFill>
        <p:spPr>
          <a:xfrm>
            <a:off x="341522" y="342902"/>
            <a:ext cx="6249778" cy="6172343"/>
          </a:xfrm>
          <a:prstGeom prst="rect">
            <a:avLst/>
          </a:prstGeom>
          <a:noFill/>
        </p:spPr>
      </p:pic>
      <p:sp>
        <p:nvSpPr>
          <p:cNvPr id="5" name="TextBox 4">
            <a:extLst>
              <a:ext uri="{FF2B5EF4-FFF2-40B4-BE49-F238E27FC236}">
                <a16:creationId xmlns:a16="http://schemas.microsoft.com/office/drawing/2014/main" id="{7169D904-64EF-485F-AB17-07A521736F1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AI Emotional Support</a:t>
            </a:r>
          </a:p>
          <a:p>
            <a:pPr marL="0" lvl="1" indent="0">
              <a:spcBef>
                <a:spcPts val="1000"/>
              </a:spcBef>
              <a:spcAft>
                <a:spcPts val="600"/>
              </a:spcAft>
              <a:buFont typeface="Arial" panose="020B0604020202020204" pitchFamily="34" charset="0"/>
              <a:buNone/>
            </a:pPr>
            <a:r>
              <a:rPr lang="en-US" sz="1400"/>
              <a:t>Virtual companions use AI to provide meaningful conversation and emotional support to seniors.</a:t>
            </a:r>
          </a:p>
          <a:p>
            <a:pPr marL="0" indent="0">
              <a:spcBef>
                <a:spcPts val="2500"/>
              </a:spcBef>
              <a:spcAft>
                <a:spcPts val="600"/>
              </a:spcAft>
              <a:buFont typeface="Arial" panose="020B0604020202020204" pitchFamily="34" charset="0"/>
              <a:buNone/>
            </a:pPr>
            <a:r>
              <a:rPr lang="en-US" sz="1400" b="1"/>
              <a:t>Reducing Loneliness</a:t>
            </a:r>
          </a:p>
          <a:p>
            <a:pPr marL="0" lvl="1" indent="0">
              <a:spcBef>
                <a:spcPts val="1000"/>
              </a:spcBef>
              <a:spcAft>
                <a:spcPts val="600"/>
              </a:spcAft>
              <a:buFont typeface="Arial" panose="020B0604020202020204" pitchFamily="34" charset="0"/>
              <a:buNone/>
            </a:pPr>
            <a:r>
              <a:rPr lang="en-US" sz="1400"/>
              <a:t>These virtual companions help reduce feelings of loneliness and social isolation among seniors.</a:t>
            </a:r>
          </a:p>
        </p:txBody>
      </p:sp>
    </p:spTree>
    <p:extLst>
      <p:ext uri="{BB962C8B-B14F-4D97-AF65-F5344CB8AC3E}">
        <p14:creationId xmlns:p14="http://schemas.microsoft.com/office/powerpoint/2010/main" val="3477399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4E743-D703-A282-5346-E9A99CADA370}"/>
              </a:ext>
            </a:extLst>
          </p:cNvPr>
          <p:cNvSpPr>
            <a:spLocks noGrp="1"/>
          </p:cNvSpPr>
          <p:nvPr>
            <p:ph type="title"/>
          </p:nvPr>
        </p:nvSpPr>
        <p:spPr>
          <a:xfrm>
            <a:off x="429768" y="548639"/>
            <a:ext cx="4855464" cy="1453896"/>
          </a:xfrm>
        </p:spPr>
        <p:txBody>
          <a:bodyPr vert="horz" lIns="91440" tIns="45720" rIns="91440" bIns="45720" rtlCol="0" anchor="t">
            <a:normAutofit/>
          </a:bodyPr>
          <a:lstStyle/>
          <a:p>
            <a:r>
              <a:rPr lang="en-US" b="0" kern="1200">
                <a:latin typeface="+mj-lt"/>
                <a:ea typeface="+mj-ea"/>
                <a:cs typeface="+mj-cs"/>
              </a:rPr>
              <a:t>Online Platforms for Connecting with Family and Friends</a:t>
            </a:r>
          </a:p>
        </p:txBody>
      </p:sp>
      <p:pic>
        <p:nvPicPr>
          <p:cNvPr id="4" name="Content Placeholder 3" descr="Shot of an elderly man holding a tablet with a picture of himself on the screen">
            <a:extLst>
              <a:ext uri="{FF2B5EF4-FFF2-40B4-BE49-F238E27FC236}">
                <a16:creationId xmlns:a16="http://schemas.microsoft.com/office/drawing/2014/main" id="{12339E80-7A54-4894-B3EB-ADCA44EB2921}"/>
              </a:ext>
            </a:extLst>
          </p:cNvPr>
          <p:cNvPicPr>
            <a:picLocks noGrp="1" noChangeAspect="1"/>
          </p:cNvPicPr>
          <p:nvPr>
            <p:ph type="pic" sz="quarter" idx="13"/>
          </p:nvPr>
        </p:nvPicPr>
        <p:blipFill>
          <a:blip r:embed="rId3"/>
          <a:srcRect l="24335" r="3" b="3"/>
          <a:stretch>
            <a:fillRect/>
          </a:stretch>
        </p:blipFill>
        <p:spPr>
          <a:xfrm>
            <a:off x="510075" y="2293496"/>
            <a:ext cx="4775158" cy="4039043"/>
          </a:xfrm>
          <a:prstGeom prst="rect">
            <a:avLst/>
          </a:prstGeom>
          <a:noFill/>
        </p:spPr>
      </p:pic>
      <p:sp>
        <p:nvSpPr>
          <p:cNvPr id="5" name="TextBox 4">
            <a:extLst>
              <a:ext uri="{FF2B5EF4-FFF2-40B4-BE49-F238E27FC236}">
                <a16:creationId xmlns:a16="http://schemas.microsoft.com/office/drawing/2014/main" id="{70364D6D-AA30-4665-91F1-4B610C89E76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0" y="549275"/>
            <a:ext cx="5585925" cy="5783263"/>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AI-Powered Communication</a:t>
            </a:r>
          </a:p>
          <a:p>
            <a:pPr marL="0" lvl="1" indent="0">
              <a:spcBef>
                <a:spcPts val="1000"/>
              </a:spcBef>
              <a:spcAft>
                <a:spcPts val="600"/>
              </a:spcAft>
              <a:buFont typeface="Arial" panose="020B0604020202020204" pitchFamily="34" charset="0"/>
              <a:buNone/>
            </a:pPr>
            <a:r>
              <a:rPr lang="en-US" sz="1400"/>
              <a:t>AI enhances online tools making communication simple and accessible for seniors to connect with family and friends.</a:t>
            </a:r>
          </a:p>
          <a:p>
            <a:pPr marL="0" indent="0">
              <a:spcBef>
                <a:spcPts val="2500"/>
              </a:spcBef>
              <a:spcAft>
                <a:spcPts val="600"/>
              </a:spcAft>
              <a:buFont typeface="Arial" panose="020B0604020202020204" pitchFamily="34" charset="0"/>
              <a:buNone/>
            </a:pPr>
            <a:r>
              <a:rPr lang="en-US" sz="1400" b="1"/>
              <a:t>Video Calls and Messaging</a:t>
            </a:r>
          </a:p>
          <a:p>
            <a:pPr marL="0" lvl="1" indent="0">
              <a:spcBef>
                <a:spcPts val="1000"/>
              </a:spcBef>
              <a:spcAft>
                <a:spcPts val="600"/>
              </a:spcAft>
              <a:buFont typeface="Arial" panose="020B0604020202020204" pitchFamily="34" charset="0"/>
              <a:buNone/>
            </a:pPr>
            <a:r>
              <a:rPr lang="en-US" sz="1400"/>
              <a:t>User-friendly platforms enable easy video calling and messaging to maintain close connections with loved ones.</a:t>
            </a:r>
          </a:p>
          <a:p>
            <a:pPr marL="0" indent="0">
              <a:spcBef>
                <a:spcPts val="2500"/>
              </a:spcBef>
              <a:spcAft>
                <a:spcPts val="600"/>
              </a:spcAft>
              <a:buFont typeface="Arial" panose="020B0604020202020204" pitchFamily="34" charset="0"/>
              <a:buNone/>
            </a:pPr>
            <a:r>
              <a:rPr lang="en-US" sz="1400" b="1"/>
              <a:t>Senior-Friendly Social Networking</a:t>
            </a:r>
          </a:p>
          <a:p>
            <a:pPr marL="0" lvl="1" indent="0">
              <a:spcBef>
                <a:spcPts val="1000"/>
              </a:spcBef>
              <a:spcAft>
                <a:spcPts val="600"/>
              </a:spcAft>
              <a:buFont typeface="Arial" panose="020B0604020202020204" pitchFamily="34" charset="0"/>
              <a:buNone/>
            </a:pPr>
            <a:r>
              <a:rPr lang="en-US" sz="1400"/>
              <a:t>Social networking designed specifically for seniors encourages social interaction and combats isolation.</a:t>
            </a:r>
          </a:p>
        </p:txBody>
      </p:sp>
    </p:spTree>
    <p:extLst>
      <p:ext uri="{BB962C8B-B14F-4D97-AF65-F5344CB8AC3E}">
        <p14:creationId xmlns:p14="http://schemas.microsoft.com/office/powerpoint/2010/main" val="3769604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9C59-BAED-296E-C791-3FB4D3D9FAEA}"/>
              </a:ext>
            </a:extLst>
          </p:cNvPr>
          <p:cNvSpPr>
            <a:spLocks noGrp="1"/>
          </p:cNvSpPr>
          <p:nvPr>
            <p:ph type="title"/>
          </p:nvPr>
        </p:nvSpPr>
        <p:spPr/>
        <p:txBody>
          <a:bodyPr>
            <a:normAutofit/>
          </a:bodyPr>
          <a:lstStyle/>
          <a:p>
            <a:r>
              <a:rPr lang="en-US" sz="4200"/>
              <a:t>AI-Driven Games and Cognitive Training</a:t>
            </a:r>
          </a:p>
        </p:txBody>
      </p:sp>
      <p:graphicFrame>
        <p:nvGraphicFramePr>
          <p:cNvPr id="4" name="Content Placeholder 3">
            <a:extLst>
              <a:ext uri="{FF2B5EF4-FFF2-40B4-BE49-F238E27FC236}">
                <a16:creationId xmlns:a16="http://schemas.microsoft.com/office/drawing/2014/main" id="{CD75CDC3-272C-42C0-B672-3E17D083D1F2}"/>
              </a:ext>
            </a:extLst>
          </p:cNvPr>
          <p:cNvGraphicFramePr>
            <a:graphicFrameLocks noGrp="1"/>
          </p:cNvGraphicFramePr>
          <p:nvPr>
            <p:ph idx="1"/>
            <p:extLst>
              <p:ext uri="{D42A27DB-BD31-4B8C-83A1-F6EECF244321}">
                <p14:modId xmlns:p14="http://schemas.microsoft.com/office/powerpoint/2010/main" val="4038281785"/>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37159" y="329450"/>
          <a:ext cx="11924209" cy="6199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291819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5DE79-A2E1-F102-99FF-04F9BFB5E796}"/>
              </a:ext>
            </a:extLst>
          </p:cNvPr>
          <p:cNvSpPr>
            <a:spLocks noGrp="1"/>
          </p:cNvSpPr>
          <p:nvPr>
            <p:ph type="title"/>
          </p:nvPr>
        </p:nvSpPr>
        <p:spPr>
          <a:xfrm>
            <a:off x="512895" y="1393628"/>
            <a:ext cx="7602405" cy="4070743"/>
          </a:xfrm>
        </p:spPr>
        <p:txBody>
          <a:bodyPr anchor="b">
            <a:normAutofit fontScale="90000"/>
          </a:bodyPr>
          <a:lstStyle/>
          <a:p>
            <a:r>
              <a:rPr lang="en-US" dirty="0"/>
              <a:t>Supporting Caregivers and Family Members</a:t>
            </a:r>
          </a:p>
        </p:txBody>
      </p:sp>
      <p:sp>
        <p:nvSpPr>
          <p:cNvPr id="7" name="Text Placeholder 2">
            <a:extLst>
              <a:ext uri="{FF2B5EF4-FFF2-40B4-BE49-F238E27FC236}">
                <a16:creationId xmlns:a16="http://schemas.microsoft.com/office/drawing/2014/main" id="{D8467BDA-AA98-0D1C-8D60-F8C05906150D}"/>
              </a:ext>
            </a:extLst>
          </p:cNvPr>
          <p:cNvSpPr>
            <a:spLocks noGrp="1"/>
          </p:cNvSpPr>
          <p:nvPr>
            <p:ph type="body" idx="1"/>
          </p:nvPr>
        </p:nvSpPr>
        <p:spPr>
          <a:xfrm>
            <a:off x="429768" y="429768"/>
            <a:ext cx="7772400" cy="786384"/>
          </a:xfrm>
        </p:spPr>
        <p:txBody>
          <a:bodyPr>
            <a:normAutofit lnSpcReduction="10000"/>
          </a:bodyPr>
          <a:lstStyle/>
          <a:p>
            <a:r>
              <a:rPr lang="en-US" dirty="0"/>
              <a:t>ARTIFICIAL  INTELLIGENCE –AI POWERED DEVICES-SUPPORT WHEN NEEDED.</a:t>
            </a:r>
          </a:p>
        </p:txBody>
      </p:sp>
    </p:spTree>
    <p:extLst>
      <p:ext uri="{BB962C8B-B14F-4D97-AF65-F5344CB8AC3E}">
        <p14:creationId xmlns:p14="http://schemas.microsoft.com/office/powerpoint/2010/main" val="2255483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29A5E-1C23-ACF5-5215-02CFBC0983EC}"/>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sz="2700" b="0" kern="1200">
                <a:latin typeface="+mj-lt"/>
                <a:ea typeface="+mj-ea"/>
                <a:cs typeface="+mj-cs"/>
              </a:rPr>
              <a:t>Monitoring Systems for Safety and Emergency Alerts</a:t>
            </a:r>
          </a:p>
        </p:txBody>
      </p:sp>
      <p:pic>
        <p:nvPicPr>
          <p:cNvPr id="4" name="Content Placeholder 3" descr="A conceptual to show smart homes in a modern mobile application. For example light controlling, appliance, security control, etc..">
            <a:extLst>
              <a:ext uri="{FF2B5EF4-FFF2-40B4-BE49-F238E27FC236}">
                <a16:creationId xmlns:a16="http://schemas.microsoft.com/office/drawing/2014/main" id="{BB0C5AEA-7D79-4A51-AFF4-9F0F5B26F742}"/>
              </a:ext>
            </a:extLst>
          </p:cNvPr>
          <p:cNvPicPr>
            <a:picLocks noGrp="1" noChangeAspect="1"/>
          </p:cNvPicPr>
          <p:nvPr>
            <p:ph type="pic" sz="quarter" idx="13"/>
          </p:nvPr>
        </p:nvPicPr>
        <p:blipFill>
          <a:blip r:embed="rId3"/>
          <a:srcRect l="15445" r="17193"/>
          <a:stretch>
            <a:fillRect/>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200BD28B-89C3-4B2D-B5EA-E80FF17FA11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spcBef>
                <a:spcPts val="2500"/>
              </a:spcBef>
              <a:spcAft>
                <a:spcPts val="600"/>
              </a:spcAft>
              <a:buNone/>
            </a:pPr>
            <a:r>
              <a:rPr lang="en-US" sz="1400" b="1"/>
              <a:t>AI Monitoring for Seniors</a:t>
            </a:r>
          </a:p>
          <a:p>
            <a:pPr marL="0" lvl="1" indent="0">
              <a:spcBef>
                <a:spcPts val="1000"/>
              </a:spcBef>
              <a:spcAft>
                <a:spcPts val="600"/>
              </a:spcAft>
              <a:buNone/>
            </a:pPr>
            <a:r>
              <a:rPr lang="en-US" sz="1400"/>
              <a:t>Advanced AI systems continuously monitor seniors to ensure their safety and detect emergencies promptly.</a:t>
            </a:r>
          </a:p>
          <a:p>
            <a:pPr marL="0" indent="0">
              <a:spcBef>
                <a:spcPts val="2500"/>
              </a:spcBef>
              <a:spcAft>
                <a:spcPts val="600"/>
              </a:spcAft>
              <a:buNone/>
            </a:pPr>
            <a:r>
              <a:rPr lang="en-US" sz="1400" b="1"/>
              <a:t>Automatic Emergency Alerts</a:t>
            </a:r>
          </a:p>
          <a:p>
            <a:pPr marL="0" lvl="1" indent="0">
              <a:spcBef>
                <a:spcPts val="1000"/>
              </a:spcBef>
              <a:spcAft>
                <a:spcPts val="600"/>
              </a:spcAft>
              <a:buNone/>
            </a:pPr>
            <a:r>
              <a:rPr lang="en-US" sz="1400"/>
              <a:t>Systems instantly notify caregivers or emergency services when falls or urgent events occur.</a:t>
            </a:r>
          </a:p>
        </p:txBody>
      </p:sp>
    </p:spTree>
    <p:extLst>
      <p:ext uri="{BB962C8B-B14F-4D97-AF65-F5344CB8AC3E}">
        <p14:creationId xmlns:p14="http://schemas.microsoft.com/office/powerpoint/2010/main" val="1825152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39F3-D56A-BA12-3432-1A1893F5DDD1}"/>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Communication Tools for Coordinating Care</a:t>
            </a:r>
          </a:p>
        </p:txBody>
      </p:sp>
      <p:pic>
        <p:nvPicPr>
          <p:cNvPr id="4" name="Content Placeholder 3" descr="An unrecognizable female doctor uses a digital tablet while working in a hospital. Icons such as a stethoscope, COVID-19 genome and a syringe are overlaid on the photo.">
            <a:extLst>
              <a:ext uri="{FF2B5EF4-FFF2-40B4-BE49-F238E27FC236}">
                <a16:creationId xmlns:a16="http://schemas.microsoft.com/office/drawing/2014/main" id="{A489DD3D-C637-464C-B837-1F981012A13A}"/>
              </a:ext>
            </a:extLst>
          </p:cNvPr>
          <p:cNvPicPr>
            <a:picLocks noGrp="1" noChangeAspect="1"/>
          </p:cNvPicPr>
          <p:nvPr>
            <p:ph type="pic" sz="quarter" idx="13"/>
          </p:nvPr>
        </p:nvPicPr>
        <p:blipFill>
          <a:blip r:embed="rId3"/>
          <a:srcRect l="32639"/>
          <a:stretch>
            <a:fillRect/>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4E1FF2D0-D12D-45B7-9827-9EE4033D423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US" sz="900" b="1"/>
              <a:t>AI-Enabled Communication</a:t>
            </a:r>
          </a:p>
          <a:p>
            <a:pPr marL="0" lvl="1" indent="0">
              <a:lnSpc>
                <a:spcPct val="90000"/>
              </a:lnSpc>
              <a:spcBef>
                <a:spcPts val="1000"/>
              </a:spcBef>
              <a:spcAft>
                <a:spcPts val="600"/>
              </a:spcAft>
              <a:buNone/>
            </a:pPr>
            <a:r>
              <a:rPr lang="en-US" sz="900"/>
              <a:t>AI enhances communication efficiency among caregivers and healthcare providers, enabling timely and accurate information sharing.</a:t>
            </a:r>
          </a:p>
          <a:p>
            <a:pPr marL="0" indent="0">
              <a:lnSpc>
                <a:spcPct val="90000"/>
              </a:lnSpc>
              <a:spcBef>
                <a:spcPts val="2500"/>
              </a:spcBef>
              <a:spcAft>
                <a:spcPts val="600"/>
              </a:spcAft>
              <a:buNone/>
            </a:pPr>
            <a:r>
              <a:rPr lang="en-US" sz="900" b="1"/>
              <a:t>Family Involvement</a:t>
            </a:r>
          </a:p>
          <a:p>
            <a:pPr marL="0" lvl="1" indent="0">
              <a:lnSpc>
                <a:spcPct val="90000"/>
              </a:lnSpc>
              <a:spcBef>
                <a:spcPts val="1000"/>
              </a:spcBef>
              <a:spcAft>
                <a:spcPts val="600"/>
              </a:spcAft>
              <a:buNone/>
            </a:pPr>
            <a:r>
              <a:rPr lang="en-US" sz="900"/>
              <a:t>Communication tools empower family members to stay informed and involved in care decisions and updates.</a:t>
            </a:r>
          </a:p>
          <a:p>
            <a:pPr marL="0" indent="0">
              <a:lnSpc>
                <a:spcPct val="90000"/>
              </a:lnSpc>
              <a:spcBef>
                <a:spcPts val="2500"/>
              </a:spcBef>
              <a:spcAft>
                <a:spcPts val="600"/>
              </a:spcAft>
              <a:buNone/>
            </a:pPr>
            <a:r>
              <a:rPr lang="en-US" sz="900" b="1"/>
              <a:t>Coordinated Support</a:t>
            </a:r>
          </a:p>
          <a:p>
            <a:pPr marL="0" lvl="1" indent="0">
              <a:lnSpc>
                <a:spcPct val="90000"/>
              </a:lnSpc>
              <a:spcBef>
                <a:spcPts val="1000"/>
              </a:spcBef>
              <a:spcAft>
                <a:spcPts val="600"/>
              </a:spcAft>
              <a:buNone/>
            </a:pPr>
            <a:r>
              <a:rPr lang="en-US" sz="900"/>
              <a:t>Effective communication ensures coordinated care among all parties, improving patient outcomes and support quality.</a:t>
            </a:r>
          </a:p>
        </p:txBody>
      </p:sp>
    </p:spTree>
    <p:extLst>
      <p:ext uri="{BB962C8B-B14F-4D97-AF65-F5344CB8AC3E}">
        <p14:creationId xmlns:p14="http://schemas.microsoft.com/office/powerpoint/2010/main" val="3574007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B56C1-7EF2-77C5-0BA7-6660CB7DA2CC}"/>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Data-Driven Insights for Personalized Support</a:t>
            </a:r>
          </a:p>
        </p:txBody>
      </p:sp>
      <p:pic>
        <p:nvPicPr>
          <p:cNvPr id="4" name="Content Placeholder 3" descr="Car, Tire - Vehicle Part, Change, Technology, Factory">
            <a:extLst>
              <a:ext uri="{FF2B5EF4-FFF2-40B4-BE49-F238E27FC236}">
                <a16:creationId xmlns:a16="http://schemas.microsoft.com/office/drawing/2014/main" id="{BF350CCA-A9F4-404F-AA79-538DCD7E4287}"/>
              </a:ext>
            </a:extLst>
          </p:cNvPr>
          <p:cNvPicPr>
            <a:picLocks noGrp="1" noChangeAspect="1"/>
          </p:cNvPicPr>
          <p:nvPr>
            <p:ph type="pic" sz="quarter" idx="13"/>
          </p:nvPr>
        </p:nvPicPr>
        <p:blipFill>
          <a:blip r:embed="rId3"/>
          <a:srcRect l="30843" r="-2" b="-2"/>
          <a:stretch>
            <a:fillRect/>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AF0ABBAA-F13D-4FAA-BE17-1B43A84A620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US" sz="1000" b="1"/>
              <a:t>Sensor Data Collection</a:t>
            </a:r>
          </a:p>
          <a:p>
            <a:pPr marL="0" lvl="1" indent="0">
              <a:lnSpc>
                <a:spcPct val="90000"/>
              </a:lnSpc>
              <a:spcBef>
                <a:spcPts val="1000"/>
              </a:spcBef>
              <a:spcAft>
                <a:spcPts val="600"/>
              </a:spcAft>
              <a:buNone/>
            </a:pPr>
            <a:r>
              <a:rPr lang="en-US" sz="1000"/>
              <a:t>Sensors and devices collect real-time data to monitor seniors' health and activities continuously.</a:t>
            </a:r>
          </a:p>
          <a:p>
            <a:pPr marL="0" indent="0">
              <a:lnSpc>
                <a:spcPct val="90000"/>
              </a:lnSpc>
              <a:spcBef>
                <a:spcPts val="2500"/>
              </a:spcBef>
              <a:spcAft>
                <a:spcPts val="600"/>
              </a:spcAft>
              <a:buNone/>
            </a:pPr>
            <a:r>
              <a:rPr lang="en-US" sz="1000" b="1"/>
              <a:t>AI Data Analysis</a:t>
            </a:r>
          </a:p>
          <a:p>
            <a:pPr marL="0" lvl="1" indent="0">
              <a:lnSpc>
                <a:spcPct val="90000"/>
              </a:lnSpc>
              <a:spcBef>
                <a:spcPts val="1000"/>
              </a:spcBef>
              <a:spcAft>
                <a:spcPts val="600"/>
              </a:spcAft>
              <a:buNone/>
            </a:pPr>
            <a:r>
              <a:rPr lang="en-US" sz="1000"/>
              <a:t>AI analyzes vast amounts of sensor data to identify patterns and generate meaningful insights.</a:t>
            </a:r>
          </a:p>
          <a:p>
            <a:pPr marL="0" indent="0">
              <a:lnSpc>
                <a:spcPct val="90000"/>
              </a:lnSpc>
              <a:spcBef>
                <a:spcPts val="2500"/>
              </a:spcBef>
              <a:spcAft>
                <a:spcPts val="600"/>
              </a:spcAft>
              <a:buNone/>
            </a:pPr>
            <a:r>
              <a:rPr lang="en-US" sz="1000" b="1"/>
              <a:t>Personalized Care Plans</a:t>
            </a:r>
          </a:p>
          <a:p>
            <a:pPr marL="0" lvl="1" indent="0">
              <a:lnSpc>
                <a:spcPct val="90000"/>
              </a:lnSpc>
              <a:spcBef>
                <a:spcPts val="1000"/>
              </a:spcBef>
              <a:spcAft>
                <a:spcPts val="600"/>
              </a:spcAft>
              <a:buNone/>
            </a:pPr>
            <a:r>
              <a:rPr lang="en-US" sz="1000"/>
              <a:t>Insights from AI enable customizing care plans tailored to each senior's unique needs and preferences.</a:t>
            </a:r>
          </a:p>
        </p:txBody>
      </p:sp>
    </p:spTree>
    <p:extLst>
      <p:ext uri="{BB962C8B-B14F-4D97-AF65-F5344CB8AC3E}">
        <p14:creationId xmlns:p14="http://schemas.microsoft.com/office/powerpoint/2010/main" val="3088859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CCC56-E26A-A19E-C8B9-DCD8C576916D}"/>
              </a:ext>
            </a:extLst>
          </p:cNvPr>
          <p:cNvSpPr>
            <a:spLocks noGrp="1"/>
          </p:cNvSpPr>
          <p:nvPr>
            <p:ph type="title"/>
          </p:nvPr>
        </p:nvSpPr>
        <p:spPr>
          <a:xfrm>
            <a:off x="429768" y="429768"/>
            <a:ext cx="10890374" cy="1627632"/>
          </a:xfrm>
        </p:spPr>
        <p:txBody>
          <a:bodyPr anchor="t">
            <a:normAutofit fontScale="90000"/>
          </a:bodyPr>
          <a:lstStyle/>
          <a:p>
            <a:r>
              <a:rPr lang="en-US" sz="4800" dirty="0"/>
              <a:t>Conclusion</a:t>
            </a:r>
            <a:br>
              <a:rPr lang="en-US" sz="4800" dirty="0"/>
            </a:br>
            <a:r>
              <a:rPr lang="en-US" sz="4800" dirty="0"/>
              <a:t>Artificial Intelligence (AI) is here!!!</a:t>
            </a:r>
            <a:br>
              <a:rPr lang="en-US" sz="4800" dirty="0"/>
            </a:br>
            <a:r>
              <a:rPr lang="en-US" sz="3960" dirty="0">
                <a:latin typeface="+mn-lt"/>
              </a:rPr>
              <a:t>Seniors need to learn how to use </a:t>
            </a:r>
            <a:r>
              <a:rPr lang="en-US" sz="3960">
                <a:latin typeface="+mn-lt"/>
              </a:rPr>
              <a:t>it safely.</a:t>
            </a:r>
            <a:br>
              <a:rPr lang="en-US" sz="3960">
                <a:latin typeface="+mn-lt"/>
              </a:rPr>
            </a:br>
            <a:r>
              <a:rPr lang="en-US" sz="3960">
                <a:latin typeface="+mn-lt"/>
              </a:rPr>
              <a:t>.</a:t>
            </a:r>
            <a:endParaRPr lang="en-US" sz="4800" dirty="0"/>
          </a:p>
        </p:txBody>
      </p:sp>
      <p:graphicFrame>
        <p:nvGraphicFramePr>
          <p:cNvPr id="7" name="Content Placeholder 2">
            <a:extLst>
              <a:ext uri="{FF2B5EF4-FFF2-40B4-BE49-F238E27FC236}">
                <a16:creationId xmlns:a16="http://schemas.microsoft.com/office/drawing/2014/main" id="{CC918751-9A8A-DB7B-A4AE-6AEA22B1C1BF}"/>
              </a:ext>
            </a:extLst>
          </p:cNvPr>
          <p:cNvGraphicFramePr>
            <a:graphicFrameLocks noGrp="1"/>
          </p:cNvGraphicFramePr>
          <p:nvPr>
            <p:ph sz="quarter" idx="13"/>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GraphicFramePr>
        <p:xfrm>
          <a:off x="429768" y="3264408"/>
          <a:ext cx="10890374" cy="2834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856862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4A6A-330E-1D69-A2F8-2551DF7A76B8}"/>
              </a:ext>
            </a:extLst>
          </p:cNvPr>
          <p:cNvSpPr>
            <a:spLocks noGrp="1"/>
          </p:cNvSpPr>
          <p:nvPr>
            <p:ph type="title"/>
          </p:nvPr>
        </p:nvSpPr>
        <p:spPr>
          <a:xfrm>
            <a:off x="429768" y="411480"/>
            <a:ext cx="11045952" cy="1828800"/>
          </a:xfrm>
        </p:spPr>
        <p:txBody>
          <a:bodyPr anchor="t">
            <a:normAutofit/>
          </a:bodyPr>
          <a:lstStyle/>
          <a:p>
            <a:r>
              <a:rPr lang="en-US"/>
              <a:t>Agenda Highlights</a:t>
            </a:r>
          </a:p>
        </p:txBody>
      </p:sp>
      <p:sp>
        <p:nvSpPr>
          <p:cNvPr id="3" name="Content Placeholder 2">
            <a:extLst>
              <a:ext uri="{FF2B5EF4-FFF2-40B4-BE49-F238E27FC236}">
                <a16:creationId xmlns:a16="http://schemas.microsoft.com/office/drawing/2014/main" id="{5F3E7768-AACC-A132-F6DB-2B23E44E0529}"/>
              </a:ext>
            </a:extLst>
          </p:cNvPr>
          <p:cNvSpPr>
            <a:spLocks noGrp="1"/>
          </p:cNvSpPr>
          <p:nvPr>
            <p:ph sz="quarter" idx="13"/>
            <p:extLst>
              <p:ext uri="{E7BDC344-281C-4309-B0C6-D0EE65EED2A8}">
                <p202:designPr xmlns:p202="http://schemas.microsoft.com/office/powerpoint/2020/02/main">
                  <p202:designTagLst>
                    <p202:designTag name="ARCH:1:CLS" val="BulletedText"/>
                  </p202:designTagLst>
                </p202:designPr>
              </p:ext>
            </p:extLst>
          </p:nvPr>
        </p:nvSpPr>
        <p:spPr>
          <a:xfrm>
            <a:off x="6272784" y="2423160"/>
            <a:ext cx="5202936" cy="3858768"/>
          </a:xfrm>
        </p:spPr>
        <p:txBody>
          <a:bodyPr>
            <a:normAutofit/>
          </a:bodyPr>
          <a:lstStyle/>
          <a:p>
            <a:pPr>
              <a:buFont typeface="Arial" panose="020B0604020202020204" pitchFamily="34" charset="0"/>
              <a:buChar char="•"/>
            </a:pPr>
            <a:r>
              <a:t>Enhancing Daily Living and Independence</a:t>
            </a:r>
          </a:p>
          <a:p>
            <a:pPr>
              <a:buFont typeface="Arial" panose="020B0604020202020204" pitchFamily="34" charset="0"/>
              <a:buChar char="•"/>
            </a:pPr>
            <a:r>
              <a:t>Improving Health and Wellness</a:t>
            </a:r>
          </a:p>
          <a:p>
            <a:pPr>
              <a:buFont typeface="Arial" panose="020B0604020202020204" pitchFamily="34" charset="0"/>
              <a:buChar char="•"/>
            </a:pPr>
            <a:r>
              <a:t>Facilitating Social Connections and Mental Stimulation</a:t>
            </a:r>
          </a:p>
          <a:p>
            <a:pPr>
              <a:buFont typeface="Arial" panose="020B0604020202020204" pitchFamily="34" charset="0"/>
              <a:buChar char="•"/>
            </a:pPr>
            <a:r>
              <a:t>Supporting Caregivers and Family Members</a:t>
            </a:r>
            <a:endParaRPr lang="en-US"/>
          </a:p>
        </p:txBody>
      </p:sp>
    </p:spTree>
    <p:extLst>
      <p:ext uri="{BB962C8B-B14F-4D97-AF65-F5344CB8AC3E}">
        <p14:creationId xmlns:p14="http://schemas.microsoft.com/office/powerpoint/2010/main" val="2724355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DC2A3-B20F-D873-5C0D-CC2963046D07}"/>
              </a:ext>
            </a:extLst>
          </p:cNvPr>
          <p:cNvSpPr>
            <a:spLocks noGrp="1"/>
          </p:cNvSpPr>
          <p:nvPr>
            <p:ph type="title"/>
          </p:nvPr>
        </p:nvSpPr>
        <p:spPr>
          <a:xfrm>
            <a:off x="2040360" y="1039506"/>
            <a:ext cx="7176376" cy="5039591"/>
          </a:xfrm>
        </p:spPr>
        <p:txBody>
          <a:bodyPr anchor="b">
            <a:normAutofit fontScale="90000"/>
          </a:bodyPr>
          <a:lstStyle/>
          <a:p>
            <a:r>
              <a:rPr lang="en-US" dirty="0"/>
              <a:t>Enhancing Daily Living and Independence with Artificial Intelligence.        </a:t>
            </a:r>
          </a:p>
        </p:txBody>
      </p:sp>
      <p:sp>
        <p:nvSpPr>
          <p:cNvPr id="7" name="Text Placeholder 2">
            <a:extLst>
              <a:ext uri="{FF2B5EF4-FFF2-40B4-BE49-F238E27FC236}">
                <a16:creationId xmlns:a16="http://schemas.microsoft.com/office/drawing/2014/main" id="{B67B958A-4ABD-DE37-44AC-A4359C478B2B}"/>
              </a:ext>
            </a:extLst>
          </p:cNvPr>
          <p:cNvSpPr>
            <a:spLocks noGrp="1"/>
          </p:cNvSpPr>
          <p:nvPr>
            <p:ph type="body" idx="1"/>
          </p:nvPr>
        </p:nvSpPr>
        <p:spPr>
          <a:xfrm>
            <a:off x="949313" y="253122"/>
            <a:ext cx="7772400" cy="786384"/>
          </a:xfrm>
        </p:spPr>
        <p:txBody>
          <a:bodyPr/>
          <a:lstStyle/>
          <a:p>
            <a:r>
              <a:rPr lang="en-US" dirty="0"/>
              <a:t>CARING FOR SENIOR CITIZENS </a:t>
            </a:r>
          </a:p>
        </p:txBody>
      </p:sp>
    </p:spTree>
    <p:extLst>
      <p:ext uri="{BB962C8B-B14F-4D97-AF65-F5344CB8AC3E}">
        <p14:creationId xmlns:p14="http://schemas.microsoft.com/office/powerpoint/2010/main" val="1737659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D6389-95D6-5AC1-20C5-ED06076908FC}"/>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Smart Home Devices for Safety and Convenience</a:t>
            </a:r>
          </a:p>
        </p:txBody>
      </p:sp>
      <p:pic>
        <p:nvPicPr>
          <p:cNvPr id="4" name="Content Placeholder 3" descr="Smart home automation remote control internet technology">
            <a:extLst>
              <a:ext uri="{FF2B5EF4-FFF2-40B4-BE49-F238E27FC236}">
                <a16:creationId xmlns:a16="http://schemas.microsoft.com/office/drawing/2014/main" id="{F0C40E63-4BDD-47F8-A866-23AE349A372C}"/>
              </a:ext>
            </a:extLst>
          </p:cNvPr>
          <p:cNvPicPr>
            <a:picLocks noGrp="1" noChangeAspect="1"/>
          </p:cNvPicPr>
          <p:nvPr>
            <p:ph type="pic" sz="quarter" idx="13"/>
          </p:nvPr>
        </p:nvPicPr>
        <p:blipFill>
          <a:blip r:embed="rId3"/>
          <a:srcRect l="3862" r="16203" b="1"/>
          <a:stretch>
            <a:fillRect/>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381F515A-266E-4DD5-ADD9-B9852A90D8B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US" sz="900" b="1"/>
              <a:t>Hazard Detection</a:t>
            </a:r>
          </a:p>
          <a:p>
            <a:pPr marL="0" lvl="1" indent="0">
              <a:lnSpc>
                <a:spcPct val="90000"/>
              </a:lnSpc>
              <a:spcBef>
                <a:spcPts val="1000"/>
              </a:spcBef>
              <a:spcAft>
                <a:spcPts val="600"/>
              </a:spcAft>
              <a:buNone/>
            </a:pPr>
            <a:r>
              <a:rPr lang="en-US" sz="900"/>
              <a:t>Smart devices detect hazards such as smoke, gas leaks, and obstacles to enhance home safety for seniors.</a:t>
            </a:r>
          </a:p>
          <a:p>
            <a:pPr marL="0" indent="0">
              <a:lnSpc>
                <a:spcPct val="90000"/>
              </a:lnSpc>
              <a:spcBef>
                <a:spcPts val="2500"/>
              </a:spcBef>
              <a:spcAft>
                <a:spcPts val="600"/>
              </a:spcAft>
              <a:buNone/>
            </a:pPr>
            <a:r>
              <a:rPr lang="en-US" sz="900" b="1"/>
              <a:t>Automated Lighting Control</a:t>
            </a:r>
          </a:p>
          <a:p>
            <a:pPr marL="0" lvl="1" indent="0">
              <a:lnSpc>
                <a:spcPct val="90000"/>
              </a:lnSpc>
              <a:spcBef>
                <a:spcPts val="1000"/>
              </a:spcBef>
              <a:spcAft>
                <a:spcPts val="600"/>
              </a:spcAft>
              <a:buNone/>
            </a:pPr>
            <a:r>
              <a:rPr lang="en-US" sz="900"/>
              <a:t>Automated lighting adjusts brightness and timing to prevent accidents and improve visibility at home.</a:t>
            </a:r>
          </a:p>
          <a:p>
            <a:pPr marL="0" indent="0">
              <a:lnSpc>
                <a:spcPct val="90000"/>
              </a:lnSpc>
              <a:spcBef>
                <a:spcPts val="2500"/>
              </a:spcBef>
              <a:spcAft>
                <a:spcPts val="600"/>
              </a:spcAft>
              <a:buNone/>
            </a:pPr>
            <a:r>
              <a:rPr lang="en-US" sz="900" b="1"/>
              <a:t>Temperature Regulation</a:t>
            </a:r>
          </a:p>
          <a:p>
            <a:pPr marL="0" lvl="1" indent="0">
              <a:lnSpc>
                <a:spcPct val="90000"/>
              </a:lnSpc>
              <a:spcBef>
                <a:spcPts val="1000"/>
              </a:spcBef>
              <a:spcAft>
                <a:spcPts val="600"/>
              </a:spcAft>
              <a:buNone/>
            </a:pPr>
            <a:r>
              <a:rPr lang="en-US" sz="900"/>
              <a:t>Smart thermostats maintain comfortable temperatures, ensuring convenience and safety for elderly residents.</a:t>
            </a:r>
          </a:p>
        </p:txBody>
      </p:sp>
    </p:spTree>
    <p:extLst>
      <p:ext uri="{BB962C8B-B14F-4D97-AF65-F5344CB8AC3E}">
        <p14:creationId xmlns:p14="http://schemas.microsoft.com/office/powerpoint/2010/main" val="1187459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0A63F-3B58-5C14-9EF4-AE0F9B2B54C5}"/>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Voice Assistants for Easier Communication</a:t>
            </a:r>
          </a:p>
        </p:txBody>
      </p:sp>
      <p:pic>
        <p:nvPicPr>
          <p:cNvPr id="4" name="Content Placeholder 3" descr="Living in an authentic room, old woman's hand pointing with the remote controller to change the channel on the TV. Medium Shot, Front View, Personal Perspective. Active senior woman smiling.">
            <a:extLst>
              <a:ext uri="{FF2B5EF4-FFF2-40B4-BE49-F238E27FC236}">
                <a16:creationId xmlns:a16="http://schemas.microsoft.com/office/drawing/2014/main" id="{951A75BE-0979-40BC-85BB-D4F57D325A3E}"/>
              </a:ext>
            </a:extLst>
          </p:cNvPr>
          <p:cNvPicPr>
            <a:picLocks noGrp="1" noChangeAspect="1"/>
          </p:cNvPicPr>
          <p:nvPr>
            <p:ph type="pic" sz="quarter" idx="13"/>
          </p:nvPr>
        </p:nvPicPr>
        <p:blipFill>
          <a:blip r:embed="rId3"/>
          <a:srcRect l="16419" r="3647" b="1"/>
          <a:stretch>
            <a:fillRect/>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64C109AE-A445-4305-BA3D-37CDB85FF581}"/>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lnSpc>
                <a:spcPct val="90000"/>
              </a:lnSpc>
              <a:spcBef>
                <a:spcPts val="2500"/>
              </a:spcBef>
              <a:spcAft>
                <a:spcPts val="600"/>
              </a:spcAft>
              <a:buNone/>
            </a:pPr>
            <a:r>
              <a:rPr lang="en-US" sz="1000" b="1"/>
              <a:t>Hands-Free Task Management</a:t>
            </a:r>
          </a:p>
          <a:p>
            <a:pPr marL="0" lvl="1" indent="0">
              <a:lnSpc>
                <a:spcPct val="90000"/>
              </a:lnSpc>
              <a:spcBef>
                <a:spcPts val="1000"/>
              </a:spcBef>
              <a:spcAft>
                <a:spcPts val="600"/>
              </a:spcAft>
              <a:buNone/>
            </a:pPr>
            <a:r>
              <a:rPr lang="en-US" sz="1000"/>
              <a:t>Voice assistants allow seniors to manage calls, messages, and smart devices without manual effort.</a:t>
            </a:r>
          </a:p>
          <a:p>
            <a:pPr marL="0" indent="0">
              <a:lnSpc>
                <a:spcPct val="90000"/>
              </a:lnSpc>
              <a:spcBef>
                <a:spcPts val="2500"/>
              </a:spcBef>
              <a:spcAft>
                <a:spcPts val="600"/>
              </a:spcAft>
              <a:buNone/>
            </a:pPr>
            <a:r>
              <a:rPr lang="en-US" sz="1000" b="1"/>
              <a:t>Support for Mobility Challenges</a:t>
            </a:r>
          </a:p>
          <a:p>
            <a:pPr marL="0" lvl="1" indent="0">
              <a:lnSpc>
                <a:spcPct val="90000"/>
              </a:lnSpc>
              <a:spcBef>
                <a:spcPts val="1000"/>
              </a:spcBef>
              <a:spcAft>
                <a:spcPts val="600"/>
              </a:spcAft>
              <a:buNone/>
            </a:pPr>
            <a:r>
              <a:rPr lang="en-US" sz="1000"/>
              <a:t>Voice-activated AI aids seniors with limited mobility by simplifying access to technology.</a:t>
            </a:r>
          </a:p>
          <a:p>
            <a:pPr marL="0" indent="0">
              <a:lnSpc>
                <a:spcPct val="90000"/>
              </a:lnSpc>
              <a:spcBef>
                <a:spcPts val="2500"/>
              </a:spcBef>
              <a:spcAft>
                <a:spcPts val="600"/>
              </a:spcAft>
              <a:buNone/>
            </a:pPr>
            <a:r>
              <a:rPr lang="en-US" sz="1000" b="1"/>
              <a:t>Assistance for Vision Impairment</a:t>
            </a:r>
          </a:p>
          <a:p>
            <a:pPr marL="0" lvl="1" indent="0">
              <a:lnSpc>
                <a:spcPct val="90000"/>
              </a:lnSpc>
              <a:spcBef>
                <a:spcPts val="1000"/>
              </a:spcBef>
              <a:spcAft>
                <a:spcPts val="600"/>
              </a:spcAft>
              <a:buNone/>
            </a:pPr>
            <a:r>
              <a:rPr lang="en-US" sz="1000"/>
              <a:t>Voice assistants help seniors with vision difficulties by enabling interaction without screens.</a:t>
            </a:r>
          </a:p>
        </p:txBody>
      </p:sp>
    </p:spTree>
    <p:extLst>
      <p:ext uri="{BB962C8B-B14F-4D97-AF65-F5344CB8AC3E}">
        <p14:creationId xmlns:p14="http://schemas.microsoft.com/office/powerpoint/2010/main" val="3327842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D33A8-5328-0176-2700-6F215B7F27F7}"/>
              </a:ext>
            </a:extLst>
          </p:cNvPr>
          <p:cNvSpPr>
            <a:spLocks noGrp="1"/>
          </p:cNvSpPr>
          <p:nvPr>
            <p:ph type="title"/>
          </p:nvPr>
        </p:nvSpPr>
        <p:spPr>
          <a:xfrm>
            <a:off x="7196328" y="601755"/>
            <a:ext cx="4389120" cy="1527048"/>
          </a:xfrm>
        </p:spPr>
        <p:txBody>
          <a:bodyPr vert="horz" lIns="91440" tIns="45720" rIns="91440" bIns="45720" rtlCol="0" anchor="b">
            <a:normAutofit/>
          </a:bodyPr>
          <a:lstStyle/>
          <a:p>
            <a:r>
              <a:rPr lang="en-US" sz="3000" b="0" kern="1200">
                <a:latin typeface="+mj-lt"/>
                <a:ea typeface="+mj-ea"/>
                <a:cs typeface="+mj-cs"/>
              </a:rPr>
              <a:t>Automated Reminders for Medication and Appointments</a:t>
            </a:r>
          </a:p>
        </p:txBody>
      </p:sp>
      <p:pic>
        <p:nvPicPr>
          <p:cNvPr id="4" name="Content Placeholder 3" descr="The older woman shows a certificate of vaccination against the COVID-19 virus, which she received digitally on her smartphone.">
            <a:extLst>
              <a:ext uri="{FF2B5EF4-FFF2-40B4-BE49-F238E27FC236}">
                <a16:creationId xmlns:a16="http://schemas.microsoft.com/office/drawing/2014/main" id="{28FAF316-04D1-4C4C-9970-FB69E125F1A5}"/>
              </a:ext>
            </a:extLst>
          </p:cNvPr>
          <p:cNvPicPr>
            <a:picLocks noGrp="1" noChangeAspect="1"/>
          </p:cNvPicPr>
          <p:nvPr>
            <p:ph type="pic" sz="quarter" idx="13"/>
          </p:nvPr>
        </p:nvPicPr>
        <p:blipFill>
          <a:blip r:embed="rId3"/>
          <a:srcRect l="23831" r="8580" b="-2"/>
          <a:stretch>
            <a:fillRect/>
          </a:stretch>
        </p:blipFill>
        <p:spPr>
          <a:xfrm>
            <a:off x="341522" y="342902"/>
            <a:ext cx="6249778" cy="6172343"/>
          </a:xfrm>
          <a:prstGeom prst="rect">
            <a:avLst/>
          </a:prstGeom>
          <a:noFill/>
        </p:spPr>
      </p:pic>
      <p:sp>
        <p:nvSpPr>
          <p:cNvPr id="5" name="TextBox 4">
            <a:extLst>
              <a:ext uri="{FF2B5EF4-FFF2-40B4-BE49-F238E27FC236}">
                <a16:creationId xmlns:a16="http://schemas.microsoft.com/office/drawing/2014/main" id="{9EBEDB32-5938-4716-B218-BB63513E334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196328" y="2276856"/>
            <a:ext cx="4389120" cy="4041648"/>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1400" b="1"/>
              <a:t>AI Reminder Systems</a:t>
            </a:r>
          </a:p>
          <a:p>
            <a:pPr marL="0" lvl="1" indent="0">
              <a:lnSpc>
                <a:spcPct val="90000"/>
              </a:lnSpc>
              <a:spcBef>
                <a:spcPts val="1000"/>
              </a:spcBef>
              <a:spcAft>
                <a:spcPts val="600"/>
              </a:spcAft>
              <a:buFont typeface="Arial" panose="020B0604020202020204" pitchFamily="34" charset="0"/>
              <a:buNone/>
            </a:pPr>
            <a:r>
              <a:rPr lang="en-US" sz="1400"/>
              <a:t>AI-driven reminder systems assist seniors in tracking medication schedules efficiently and reliably every day.</a:t>
            </a:r>
          </a:p>
          <a:p>
            <a:pPr marL="0" indent="0">
              <a:lnSpc>
                <a:spcPct val="90000"/>
              </a:lnSpc>
              <a:spcBef>
                <a:spcPts val="2500"/>
              </a:spcBef>
              <a:spcAft>
                <a:spcPts val="600"/>
              </a:spcAft>
              <a:buFont typeface="Arial" panose="020B0604020202020204" pitchFamily="34" charset="0"/>
              <a:buNone/>
            </a:pPr>
            <a:r>
              <a:rPr lang="en-US" sz="1400" b="1"/>
              <a:t>Improved Treatment Adherence</a:t>
            </a:r>
          </a:p>
          <a:p>
            <a:pPr marL="0" lvl="1" indent="0">
              <a:lnSpc>
                <a:spcPct val="90000"/>
              </a:lnSpc>
              <a:spcBef>
                <a:spcPts val="1000"/>
              </a:spcBef>
              <a:spcAft>
                <a:spcPts val="600"/>
              </a:spcAft>
              <a:buFont typeface="Arial" panose="020B0604020202020204" pitchFamily="34" charset="0"/>
              <a:buNone/>
            </a:pPr>
            <a:r>
              <a:rPr lang="en-US" sz="1400"/>
              <a:t>Automated reminders increase seniors' adherence to prescribed treatments and reduce missed doses.</a:t>
            </a:r>
          </a:p>
          <a:p>
            <a:pPr marL="0" indent="0">
              <a:lnSpc>
                <a:spcPct val="90000"/>
              </a:lnSpc>
              <a:spcBef>
                <a:spcPts val="2500"/>
              </a:spcBef>
              <a:spcAft>
                <a:spcPts val="600"/>
              </a:spcAft>
              <a:buFont typeface="Arial" panose="020B0604020202020204" pitchFamily="34" charset="0"/>
              <a:buNone/>
            </a:pPr>
            <a:r>
              <a:rPr lang="en-US" sz="1400" b="1"/>
              <a:t>Appointment Management</a:t>
            </a:r>
          </a:p>
          <a:p>
            <a:pPr marL="0" lvl="1" indent="0">
              <a:lnSpc>
                <a:spcPct val="90000"/>
              </a:lnSpc>
              <a:spcBef>
                <a:spcPts val="1000"/>
              </a:spcBef>
              <a:spcAft>
                <a:spcPts val="600"/>
              </a:spcAft>
              <a:buFont typeface="Arial" panose="020B0604020202020204" pitchFamily="34" charset="0"/>
              <a:buNone/>
            </a:pPr>
            <a:r>
              <a:rPr lang="en-US" sz="1400"/>
              <a:t>These systems also help seniors remember important appointments, minimizing missed commitments and improving wellbeing.</a:t>
            </a:r>
          </a:p>
        </p:txBody>
      </p:sp>
    </p:spTree>
    <p:extLst>
      <p:ext uri="{BB962C8B-B14F-4D97-AF65-F5344CB8AC3E}">
        <p14:creationId xmlns:p14="http://schemas.microsoft.com/office/powerpoint/2010/main" val="4047579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1A9B-9DCA-4D1A-F6E4-2C6098962168}"/>
              </a:ext>
            </a:extLst>
          </p:cNvPr>
          <p:cNvSpPr>
            <a:spLocks noGrp="1"/>
          </p:cNvSpPr>
          <p:nvPr>
            <p:ph type="title"/>
          </p:nvPr>
        </p:nvSpPr>
        <p:spPr>
          <a:xfrm>
            <a:off x="429768" y="1810512"/>
            <a:ext cx="7664750" cy="4039570"/>
          </a:xfrm>
        </p:spPr>
        <p:txBody>
          <a:bodyPr anchor="b">
            <a:normAutofit/>
          </a:bodyPr>
          <a:lstStyle/>
          <a:p>
            <a:r>
              <a:rPr lang="en-US" dirty="0"/>
              <a:t>Improving Health and Wellness</a:t>
            </a:r>
          </a:p>
        </p:txBody>
      </p:sp>
      <p:sp>
        <p:nvSpPr>
          <p:cNvPr id="7" name="Text Placeholder 2">
            <a:extLst>
              <a:ext uri="{FF2B5EF4-FFF2-40B4-BE49-F238E27FC236}">
                <a16:creationId xmlns:a16="http://schemas.microsoft.com/office/drawing/2014/main" id="{7B886217-85BE-3ABE-2A18-D2B1845BE8A6}"/>
              </a:ext>
            </a:extLst>
          </p:cNvPr>
          <p:cNvSpPr>
            <a:spLocks noGrp="1"/>
          </p:cNvSpPr>
          <p:nvPr>
            <p:ph type="body" idx="1"/>
          </p:nvPr>
        </p:nvSpPr>
        <p:spPr>
          <a:xfrm>
            <a:off x="429768" y="429768"/>
            <a:ext cx="7772400" cy="786384"/>
          </a:xfrm>
        </p:spPr>
        <p:txBody>
          <a:bodyPr/>
          <a:lstStyle/>
          <a:p>
            <a:r>
              <a:rPr lang="en-US" dirty="0"/>
              <a:t>ARTIFICAL  INTELLIGENCE IN ACTION</a:t>
            </a:r>
          </a:p>
        </p:txBody>
      </p:sp>
    </p:spTree>
    <p:extLst>
      <p:ext uri="{BB962C8B-B14F-4D97-AF65-F5344CB8AC3E}">
        <p14:creationId xmlns:p14="http://schemas.microsoft.com/office/powerpoint/2010/main" val="4193389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29947-8DC9-46D4-72FC-262D45A93C07}"/>
              </a:ext>
            </a:extLst>
          </p:cNvPr>
          <p:cNvSpPr>
            <a:spLocks noGrp="1"/>
          </p:cNvSpPr>
          <p:nvPr>
            <p:ph type="title"/>
          </p:nvPr>
        </p:nvSpPr>
        <p:spPr>
          <a:xfrm>
            <a:off x="8321040" y="603504"/>
            <a:ext cx="3401568" cy="1527048"/>
          </a:xfrm>
        </p:spPr>
        <p:txBody>
          <a:bodyPr vert="horz" lIns="91440" tIns="45720" rIns="91440" bIns="45720" rtlCol="0" anchor="b">
            <a:normAutofit/>
          </a:bodyPr>
          <a:lstStyle/>
          <a:p>
            <a:r>
              <a:rPr lang="en-US" sz="2700" b="0" kern="1200">
                <a:latin typeface="+mj-lt"/>
                <a:ea typeface="+mj-ea"/>
                <a:cs typeface="+mj-cs"/>
              </a:rPr>
              <a:t>AI-Powered Health Monitoring and Wearable Devices</a:t>
            </a:r>
          </a:p>
        </p:txBody>
      </p:sp>
      <p:pic>
        <p:nvPicPr>
          <p:cNvPr id="4" name="Content Placeholder 3" descr="Girl checking maps on virtual hologram smart. New high technology with hologram and augmented reality.">
            <a:extLst>
              <a:ext uri="{FF2B5EF4-FFF2-40B4-BE49-F238E27FC236}">
                <a16:creationId xmlns:a16="http://schemas.microsoft.com/office/drawing/2014/main" id="{3B6EAB8D-06A5-4AE4-AFC0-97CB88B297AF}"/>
              </a:ext>
            </a:extLst>
          </p:cNvPr>
          <p:cNvPicPr>
            <a:picLocks noGrp="1" noChangeAspect="1"/>
          </p:cNvPicPr>
          <p:nvPr>
            <p:ph type="pic" sz="quarter" idx="13"/>
          </p:nvPr>
        </p:nvPicPr>
        <p:blipFill>
          <a:blip r:embed="rId3"/>
          <a:srcRect l="33329" r="1406" b="1"/>
          <a:stretch>
            <a:fillRect/>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B38A6EEF-3383-4856-8D7A-E8E18EA3B2F5}"/>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21040" y="2276856"/>
            <a:ext cx="3401568" cy="4041648"/>
          </a:xfrm>
          <a:prstGeom prst="rect">
            <a:avLst/>
          </a:prstGeom>
        </p:spPr>
        <p:txBody>
          <a:bodyPr>
            <a:normAutofit/>
          </a:bodyPr>
          <a:lstStyle/>
          <a:p>
            <a:pPr marL="0" indent="0">
              <a:lnSpc>
                <a:spcPct val="90000"/>
              </a:lnSpc>
              <a:spcBef>
                <a:spcPts val="2500"/>
              </a:spcBef>
              <a:spcAft>
                <a:spcPts val="600"/>
              </a:spcAft>
              <a:buFont typeface="Arial" panose="020B0604020202020204" pitchFamily="34" charset="0"/>
              <a:buNone/>
            </a:pPr>
            <a:r>
              <a:rPr lang="en-US" sz="1300" b="1"/>
              <a:t>AI-Enabled Vital Sign Tracking</a:t>
            </a:r>
          </a:p>
          <a:p>
            <a:pPr marL="0" lvl="1" indent="0">
              <a:lnSpc>
                <a:spcPct val="90000"/>
              </a:lnSpc>
              <a:spcBef>
                <a:spcPts val="1000"/>
              </a:spcBef>
              <a:spcAft>
                <a:spcPts val="600"/>
              </a:spcAft>
              <a:buFont typeface="Arial" panose="020B0604020202020204" pitchFamily="34" charset="0"/>
              <a:buNone/>
            </a:pPr>
            <a:r>
              <a:rPr lang="en-US" sz="1300"/>
              <a:t>AI-powered wearables continuously monitor vital signs like heart rate and blood pressure for early health anomaly detection.</a:t>
            </a:r>
          </a:p>
          <a:p>
            <a:pPr marL="0" indent="0">
              <a:lnSpc>
                <a:spcPct val="90000"/>
              </a:lnSpc>
              <a:spcBef>
                <a:spcPts val="2500"/>
              </a:spcBef>
              <a:spcAft>
                <a:spcPts val="600"/>
              </a:spcAft>
              <a:buFont typeface="Arial" panose="020B0604020202020204" pitchFamily="34" charset="0"/>
              <a:buNone/>
            </a:pPr>
            <a:r>
              <a:rPr lang="en-US" sz="1300" b="1"/>
              <a:t>Early Health Intervention</a:t>
            </a:r>
          </a:p>
          <a:p>
            <a:pPr marL="0" lvl="1" indent="0">
              <a:lnSpc>
                <a:spcPct val="90000"/>
              </a:lnSpc>
              <a:spcBef>
                <a:spcPts val="1000"/>
              </a:spcBef>
              <a:spcAft>
                <a:spcPts val="600"/>
              </a:spcAft>
              <a:buFont typeface="Arial" panose="020B0604020202020204" pitchFamily="34" charset="0"/>
              <a:buNone/>
            </a:pPr>
            <a:r>
              <a:rPr lang="en-US" sz="1300"/>
              <a:t>AI detects health anomalies early, enabling timely intervention and preventing serious chronic condition complications.</a:t>
            </a:r>
          </a:p>
          <a:p>
            <a:pPr marL="0" indent="0">
              <a:lnSpc>
                <a:spcPct val="90000"/>
              </a:lnSpc>
              <a:spcBef>
                <a:spcPts val="2500"/>
              </a:spcBef>
              <a:spcAft>
                <a:spcPts val="600"/>
              </a:spcAft>
              <a:buFont typeface="Arial" panose="020B0604020202020204" pitchFamily="34" charset="0"/>
              <a:buNone/>
            </a:pPr>
            <a:r>
              <a:rPr lang="en-US" sz="1300" b="1"/>
              <a:t>Chronic Condition Management</a:t>
            </a:r>
          </a:p>
          <a:p>
            <a:pPr marL="0" lvl="1" indent="0">
              <a:lnSpc>
                <a:spcPct val="90000"/>
              </a:lnSpc>
              <a:spcBef>
                <a:spcPts val="1000"/>
              </a:spcBef>
              <a:spcAft>
                <a:spcPts val="600"/>
              </a:spcAft>
              <a:buFont typeface="Arial" panose="020B0604020202020204" pitchFamily="34" charset="0"/>
              <a:buNone/>
            </a:pPr>
            <a:r>
              <a:rPr lang="en-US" sz="1300"/>
              <a:t>Wearables support continuous health monitoring, improving care for chronic diseases common in older adults.</a:t>
            </a:r>
          </a:p>
        </p:txBody>
      </p:sp>
    </p:spTree>
    <p:extLst>
      <p:ext uri="{BB962C8B-B14F-4D97-AF65-F5344CB8AC3E}">
        <p14:creationId xmlns:p14="http://schemas.microsoft.com/office/powerpoint/2010/main" val="3354968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50D82-D119-62CC-70B6-362CF50BF669}"/>
              </a:ext>
            </a:extLst>
          </p:cNvPr>
          <p:cNvSpPr>
            <a:spLocks noGrp="1"/>
          </p:cNvSpPr>
          <p:nvPr>
            <p:ph type="title"/>
          </p:nvPr>
        </p:nvSpPr>
        <p:spPr>
          <a:xfrm>
            <a:off x="8311896" y="1078992"/>
            <a:ext cx="3273552" cy="1947672"/>
          </a:xfrm>
        </p:spPr>
        <p:txBody>
          <a:bodyPr vert="horz" lIns="91440" tIns="45720" rIns="91440" bIns="45720" rtlCol="0" anchor="b">
            <a:normAutofit/>
          </a:bodyPr>
          <a:lstStyle/>
          <a:p>
            <a:r>
              <a:rPr lang="en-US" b="0" kern="1200">
                <a:latin typeface="+mj-lt"/>
                <a:ea typeface="+mj-ea"/>
                <a:cs typeface="+mj-cs"/>
              </a:rPr>
              <a:t>Remote Consultations and Telemedicine</a:t>
            </a:r>
          </a:p>
        </p:txBody>
      </p:sp>
      <p:pic>
        <p:nvPicPr>
          <p:cNvPr id="4" name="Content Placeholder 3" descr="Hispanic mother and son are sitting on sofa and having online doctor consultation. They are using digital tablet for video call.">
            <a:extLst>
              <a:ext uri="{FF2B5EF4-FFF2-40B4-BE49-F238E27FC236}">
                <a16:creationId xmlns:a16="http://schemas.microsoft.com/office/drawing/2014/main" id="{8DACE373-2621-45D5-BF52-F333261BA199}"/>
              </a:ext>
            </a:extLst>
          </p:cNvPr>
          <p:cNvPicPr>
            <a:picLocks noGrp="1" noChangeAspect="1"/>
          </p:cNvPicPr>
          <p:nvPr>
            <p:ph type="pic" sz="quarter" idx="13"/>
          </p:nvPr>
        </p:nvPicPr>
        <p:blipFill>
          <a:blip r:embed="rId3"/>
          <a:srcRect l="14214" r="5851" b="1"/>
          <a:stretch>
            <a:fillRect/>
          </a:stretch>
        </p:blipFill>
        <p:spPr>
          <a:xfrm>
            <a:off x="342900" y="342901"/>
            <a:ext cx="7391400" cy="6172200"/>
          </a:xfrm>
          <a:prstGeom prst="rect">
            <a:avLst/>
          </a:prstGeom>
          <a:noFill/>
        </p:spPr>
      </p:pic>
      <p:sp>
        <p:nvSpPr>
          <p:cNvPr id="5" name="TextBox 4">
            <a:extLst>
              <a:ext uri="{FF2B5EF4-FFF2-40B4-BE49-F238E27FC236}">
                <a16:creationId xmlns:a16="http://schemas.microsoft.com/office/drawing/2014/main" id="{6A38DE1D-E601-44EF-92D4-ABBCB0467DA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311896" y="3099816"/>
            <a:ext cx="3273552" cy="2953512"/>
          </a:xfrm>
          <a:prstGeom prst="rect">
            <a:avLst/>
          </a:prstGeom>
        </p:spPr>
        <p:txBody>
          <a:bodyPr>
            <a:normAutofit/>
          </a:bodyPr>
          <a:lstStyle/>
          <a:p>
            <a:pPr marL="0" indent="0">
              <a:spcBef>
                <a:spcPts val="2500"/>
              </a:spcBef>
              <a:spcAft>
                <a:spcPts val="600"/>
              </a:spcAft>
              <a:buNone/>
            </a:pPr>
            <a:r>
              <a:rPr lang="en-US" sz="1400" b="1"/>
              <a:t>AI-Powered Telemedicine</a:t>
            </a:r>
          </a:p>
          <a:p>
            <a:pPr marL="0" lvl="1" indent="0">
              <a:spcBef>
                <a:spcPts val="1000"/>
              </a:spcBef>
              <a:spcAft>
                <a:spcPts val="600"/>
              </a:spcAft>
              <a:buNone/>
            </a:pPr>
            <a:r>
              <a:rPr lang="en-US" sz="1400"/>
              <a:t>AI enhances telemedicine platforms, enabling efficient and accurate remote doctor visits for patients.</a:t>
            </a:r>
          </a:p>
          <a:p>
            <a:pPr marL="0" indent="0">
              <a:spcBef>
                <a:spcPts val="2500"/>
              </a:spcBef>
              <a:spcAft>
                <a:spcPts val="600"/>
              </a:spcAft>
              <a:buNone/>
            </a:pPr>
            <a:r>
              <a:rPr lang="en-US" sz="1400" b="1"/>
              <a:t>Accessibility for Seniors</a:t>
            </a:r>
          </a:p>
          <a:p>
            <a:pPr marL="0" lvl="1" indent="0">
              <a:spcBef>
                <a:spcPts val="1000"/>
              </a:spcBef>
              <a:spcAft>
                <a:spcPts val="600"/>
              </a:spcAft>
              <a:buNone/>
            </a:pPr>
            <a:r>
              <a:rPr lang="en-US" sz="1400"/>
              <a:t>Remote consultations improve healthcare accessibility and convenience for seniors with mobility challenges.</a:t>
            </a:r>
          </a:p>
        </p:txBody>
      </p:sp>
    </p:spTree>
    <p:extLst>
      <p:ext uri="{BB962C8B-B14F-4D97-AF65-F5344CB8AC3E}">
        <p14:creationId xmlns:p14="http://schemas.microsoft.com/office/powerpoint/2010/main" val="2772356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TotalTime>
  <Words>1560</Words>
  <Application>Microsoft Office PowerPoint</Application>
  <PresentationFormat>Widescreen</PresentationFormat>
  <Paragraphs>140</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Neue Haas Grotesk Text Pro</vt:lpstr>
      <vt:lpstr>DuneVTI</vt:lpstr>
      <vt:lpstr>Exploring the Benefits of Using Artificial Intelligence for Senior Citizens</vt:lpstr>
      <vt:lpstr>Agenda Highlights</vt:lpstr>
      <vt:lpstr>Enhancing Daily Living and Independence with Artificial Intelligence.        </vt:lpstr>
      <vt:lpstr>Smart Home Devices for Safety and Convenience</vt:lpstr>
      <vt:lpstr>Voice Assistants for Easier Communication</vt:lpstr>
      <vt:lpstr>Automated Reminders for Medication and Appointments</vt:lpstr>
      <vt:lpstr>Improving Health and Wellness</vt:lpstr>
      <vt:lpstr>AI-Powered Health Monitoring and Wearable Devices</vt:lpstr>
      <vt:lpstr>Remote Consultations and Telemedicine</vt:lpstr>
      <vt:lpstr>Personalized Fitness and Wellness Programs</vt:lpstr>
      <vt:lpstr>Facilitating Social Connections and Mental Stimulation</vt:lpstr>
      <vt:lpstr>Virtual Companions and Chatbots for Combating Loneliness</vt:lpstr>
      <vt:lpstr>Online Platforms for Connecting with Family and Friends</vt:lpstr>
      <vt:lpstr>AI-Driven Games and Cognitive Training</vt:lpstr>
      <vt:lpstr>Supporting Caregivers and Family Members</vt:lpstr>
      <vt:lpstr>Monitoring Systems for Safety and Emergency Alerts</vt:lpstr>
      <vt:lpstr>Communication Tools for Coordinating Care</vt:lpstr>
      <vt:lpstr>Data-Driven Insights for Personalized Support</vt:lpstr>
      <vt:lpstr>Conclusion Artificial Intelligence (AI) is here!!! Seniors need to learn how to use it safely.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Coffique Oglesby</cp:lastModifiedBy>
  <cp:revision>7</cp:revision>
  <dcterms:created xsi:type="dcterms:W3CDTF">2025-10-25T06:36:11Z</dcterms:created>
  <dcterms:modified xsi:type="dcterms:W3CDTF">2025-10-25T07:11:01Z</dcterms:modified>
</cp:coreProperties>
</file>